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1351" r:id="rId5"/>
    <p:sldId id="1361" r:id="rId6"/>
    <p:sldId id="1358" r:id="rId7"/>
    <p:sldId id="1362" r:id="rId8"/>
    <p:sldId id="1357" r:id="rId9"/>
    <p:sldId id="1360" r:id="rId10"/>
    <p:sldId id="1350" r:id="rId11"/>
    <p:sldId id="1354" r:id="rId12"/>
    <p:sldId id="1353" r:id="rId13"/>
    <p:sldId id="1359" r:id="rId14"/>
    <p:sldId id="135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3ED8A6-E98D-413A-9BD4-5BD7A1444691}" v="15" dt="2020-02-24T02:29:52.5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7609" autoAdjust="0"/>
  </p:normalViewPr>
  <p:slideViewPr>
    <p:cSldViewPr snapToGrid="0">
      <p:cViewPr varScale="1">
        <p:scale>
          <a:sx n="35" d="100"/>
          <a:sy n="35" d="100"/>
        </p:scale>
        <p:origin x="1160" y="4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8F2CE5-530B-473A-A9CF-46C63722A5CB}" type="datetimeFigureOut">
              <a:rPr lang="en-US" smtClean="0"/>
              <a:t>2/24/2020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AE32A0-AD30-4807-BDBD-069FE21CDD73}" type="slidenum">
              <a:rPr lang="en-US" smtClean="0"/>
              <a:t>‹#›</a:t>
            </a:fld>
            <a:endParaRPr lang="en-US"/>
          </a:p>
        </p:txBody>
      </p:sp>
    </p:spTree>
    <p:extLst>
      <p:ext uri="{BB962C8B-B14F-4D97-AF65-F5344CB8AC3E}">
        <p14:creationId xmlns:p14="http://schemas.microsoft.com/office/powerpoint/2010/main" val="949459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 –  Marquette buzz words – what makes us unique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B8D3B6-509F-6C4D-A448-C6D04978A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9267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Sarah/Tom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Celebratory event for key student volunteers in spring 2020. Encourage graduating seniors to stay connected and engaged after graduation: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Student Alumni Ambassadors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Senior Challenge/Student Philanthropy Leadership Council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UA Student Assistants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Student leaders across campus</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B8D3B6-509F-6C4D-A448-C6D04978A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0471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 </a:t>
            </a:r>
          </a:p>
        </p:txBody>
      </p:sp>
      <p:sp>
        <p:nvSpPr>
          <p:cNvPr id="4" name="Slide Number Placeholder 3"/>
          <p:cNvSpPr>
            <a:spLocks noGrp="1"/>
          </p:cNvSpPr>
          <p:nvPr>
            <p:ph type="sldNum" sz="quarter" idx="5"/>
          </p:nvPr>
        </p:nvSpPr>
        <p:spPr/>
        <p:txBody>
          <a:bodyPr/>
          <a:lstStyle/>
          <a:p>
            <a:fld id="{5EAE32A0-AD30-4807-BDBD-069FE21CDD73}" type="slidenum">
              <a:rPr lang="en-US" smtClean="0"/>
              <a:t>11</a:t>
            </a:fld>
            <a:endParaRPr lang="en-US"/>
          </a:p>
        </p:txBody>
      </p:sp>
    </p:spTree>
    <p:extLst>
      <p:ext uri="{BB962C8B-B14F-4D97-AF65-F5344CB8AC3E}">
        <p14:creationId xmlns:p14="http://schemas.microsoft.com/office/powerpoint/2010/main" val="1308071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a:t>
            </a:r>
          </a:p>
        </p:txBody>
      </p:sp>
      <p:sp>
        <p:nvSpPr>
          <p:cNvPr id="4" name="Slide Number Placeholder 3"/>
          <p:cNvSpPr>
            <a:spLocks noGrp="1"/>
          </p:cNvSpPr>
          <p:nvPr>
            <p:ph type="sldNum" sz="quarter" idx="5"/>
          </p:nvPr>
        </p:nvSpPr>
        <p:spPr/>
        <p:txBody>
          <a:bodyPr/>
          <a:lstStyle/>
          <a:p>
            <a:fld id="{5EAE32A0-AD30-4807-BDBD-069FE21CDD73}" type="slidenum">
              <a:rPr lang="en-US" smtClean="0"/>
              <a:t>2</a:t>
            </a:fld>
            <a:endParaRPr lang="en-US"/>
          </a:p>
        </p:txBody>
      </p:sp>
    </p:spTree>
    <p:extLst>
      <p:ext uri="{BB962C8B-B14F-4D97-AF65-F5344CB8AC3E}">
        <p14:creationId xmlns:p14="http://schemas.microsoft.com/office/powerpoint/2010/main" val="3473626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B8D3B6-509F-6C4D-A448-C6D04978A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5990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B8D3B6-509F-6C4D-A448-C6D04978A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0471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B8D3B6-509F-6C4D-A448-C6D04978A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9621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Reference “sharing your Marquette story” session during our October meeting with Nicole.  Reference draft document you created that could help ensure  consistent messaging around MU and might support our Board’s communications/conversations within their networks.</a:t>
            </a:r>
          </a:p>
          <a:p>
            <a:endParaRPr lang="en-US" dirty="0"/>
          </a:p>
        </p:txBody>
      </p:sp>
      <p:sp>
        <p:nvSpPr>
          <p:cNvPr id="4" name="Slide Number Placeholder 3"/>
          <p:cNvSpPr>
            <a:spLocks noGrp="1"/>
          </p:cNvSpPr>
          <p:nvPr>
            <p:ph type="sldNum" sz="quarter" idx="5"/>
          </p:nvPr>
        </p:nvSpPr>
        <p:spPr/>
        <p:txBody>
          <a:bodyPr/>
          <a:lstStyle/>
          <a:p>
            <a:fld id="{5EAE32A0-AD30-4807-BDBD-069FE21CDD73}" type="slidenum">
              <a:rPr lang="en-US" smtClean="0"/>
              <a:t>6</a:t>
            </a:fld>
            <a:endParaRPr lang="en-US"/>
          </a:p>
        </p:txBody>
      </p:sp>
    </p:spTree>
    <p:extLst>
      <p:ext uri="{BB962C8B-B14F-4D97-AF65-F5344CB8AC3E}">
        <p14:creationId xmlns:p14="http://schemas.microsoft.com/office/powerpoint/2010/main" val="639888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 – example of the what we communicate around – NMD, Christmas, Lent, GMD</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B8D3B6-509F-6C4D-A448-C6D04978A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2667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 </a:t>
            </a:r>
          </a:p>
          <a:p>
            <a:r>
              <a:rPr lang="en-US" dirty="0"/>
              <a:t>Diverse group of audiences and volunteers with different purposes – college leadership councils, interest-based groups – HAA, BAA, Mentors, campaign </a:t>
            </a:r>
          </a:p>
        </p:txBody>
      </p:sp>
      <p:sp>
        <p:nvSpPr>
          <p:cNvPr id="4" name="Slide Number Placeholder 3"/>
          <p:cNvSpPr>
            <a:spLocks noGrp="1"/>
          </p:cNvSpPr>
          <p:nvPr>
            <p:ph type="sldNum" sz="quarter" idx="5"/>
          </p:nvPr>
        </p:nvSpPr>
        <p:spPr/>
        <p:txBody>
          <a:bodyPr/>
          <a:lstStyle/>
          <a:p>
            <a:fld id="{5EAE32A0-AD30-4807-BDBD-069FE21CDD73}" type="slidenum">
              <a:rPr lang="en-US" smtClean="0"/>
              <a:t>8</a:t>
            </a:fld>
            <a:endParaRPr lang="en-US"/>
          </a:p>
        </p:txBody>
      </p:sp>
    </p:spTree>
    <p:extLst>
      <p:ext uri="{BB962C8B-B14F-4D97-AF65-F5344CB8AC3E}">
        <p14:creationId xmlns:p14="http://schemas.microsoft.com/office/powerpoint/2010/main" val="358166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Sarah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Welcome new graduates into the alumni family at cap &amp; gown pickup before commencement (May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Collect updated contact info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Alumni ID cards, a small welcome gift, and postcard with key messaging (see below).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New this year: celebratory photobooth and a sweet treat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Summer communication (mid-May thru August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Mailed postcard in mid-June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Series of emails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Both methods will promote special regional events geared toward new grads (Marquette Mixers) and connecting with volunteer opportunities, including regional clubs, admissions and reunion.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Regional club outreach and Marquette Mixers (August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Regional club leaders will reach out to new grads who indicated they would like to be contacted to welcome them to the area and share upcoming opportunities to get involved.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Marquette Mixers - regional clubs are asked to host an event in August to welcome new grads to the area.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Young Alumni Association Homecoming Gathering (October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Young Alumni Association will host an event during the Reunion + Homecoming weekend, open to all young alumni, that will raise funds for scholarship.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	All new grads will receive a special invitation to attend this event, highlighting making a gift to Marquette.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First idea: include a quote from each board member about why they joined the board and/or what they get out of giving 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2nd thought: include a graphic that shows the demographic representation of the board, e.g., geography, class year, major...</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B8D3B6-509F-6C4D-A448-C6D04978A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2805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11612-F54C-4BAA-9A73-88A835FA94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BDF207-86E1-4CBA-8B88-B930FD35D3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2E226C-780B-499B-BE5D-9CEB6390CCFB}"/>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5" name="Footer Placeholder 4">
            <a:extLst>
              <a:ext uri="{FF2B5EF4-FFF2-40B4-BE49-F238E27FC236}">
                <a16:creationId xmlns:a16="http://schemas.microsoft.com/office/drawing/2014/main" id="{7634A5F3-FD4D-416A-9FD7-FB15C20BCC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799DD9-78A6-4046-A857-C5F21F86A88B}"/>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125109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BC251-2DF2-4B62-8CA3-D084920A26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CC0EF6-3ADA-46BD-AF4D-6F0655A98E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25FEE1-BD46-4617-A186-341513DFACDD}"/>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5" name="Footer Placeholder 4">
            <a:extLst>
              <a:ext uri="{FF2B5EF4-FFF2-40B4-BE49-F238E27FC236}">
                <a16:creationId xmlns:a16="http://schemas.microsoft.com/office/drawing/2014/main" id="{5D06F42F-80DC-48E8-BF37-E5194E08E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97120-1C69-4226-AA06-E9A36A45686E}"/>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199720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FC1FA8-8910-4A98-A948-1B9BA55DDD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5C71CA-0B28-4873-BACB-D77D88480C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D9060-9F32-4288-9695-653E383D5F25}"/>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5" name="Footer Placeholder 4">
            <a:extLst>
              <a:ext uri="{FF2B5EF4-FFF2-40B4-BE49-F238E27FC236}">
                <a16:creationId xmlns:a16="http://schemas.microsoft.com/office/drawing/2014/main" id="{148969B4-49A4-4EDB-890D-0057E8D13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4C29A-192C-4326-9631-1538FC4E1A0A}"/>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2084005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ACDF1-8EC8-46F1-81DE-1EF69AF25F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2CC767-8831-48E1-91C6-C6178FBCFB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61B5CB-2F4F-4F44-A8F0-897E9258A8FF}"/>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5" name="Footer Placeholder 4">
            <a:extLst>
              <a:ext uri="{FF2B5EF4-FFF2-40B4-BE49-F238E27FC236}">
                <a16:creationId xmlns:a16="http://schemas.microsoft.com/office/drawing/2014/main" id="{2D2CB083-CF20-4216-809F-07D4F718C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8AE9E-3C8F-4589-8DBD-291DF32C6ACF}"/>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341220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BDD03-F4C6-44C6-8829-2C1736E29A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36F541-F545-4167-9022-518E786EF1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5154E2-E641-4BED-ADE8-9EC6A60E182E}"/>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5" name="Footer Placeholder 4">
            <a:extLst>
              <a:ext uri="{FF2B5EF4-FFF2-40B4-BE49-F238E27FC236}">
                <a16:creationId xmlns:a16="http://schemas.microsoft.com/office/drawing/2014/main" id="{F6966B20-40AD-47C3-8369-2550E1F4F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80054-ADD3-4C9F-9EA8-69B223C31137}"/>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1055021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26821-0EB9-495A-BF14-17655C3CD2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12AFF5-501F-4537-BEFE-9A622DF12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556408-B522-437D-8E83-4704311BBF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718EC5-78CC-4CB3-954E-CDAD7D917D61}"/>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6" name="Footer Placeholder 5">
            <a:extLst>
              <a:ext uri="{FF2B5EF4-FFF2-40B4-BE49-F238E27FC236}">
                <a16:creationId xmlns:a16="http://schemas.microsoft.com/office/drawing/2014/main" id="{4593FD92-3C5B-4B44-8ED0-00BC09AD44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7A74F5-6A0F-4883-9587-3B736A320D99}"/>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44583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AFB75-53AD-4720-93B6-E47367859E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AB16FB-8223-42E5-BE98-861511C9E7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A102F0-32BF-40CA-AD4A-72525D8EA2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C4C8E0-2725-4BB4-8F49-7AE1EDB9E2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E4AF9B-E945-4C23-B39D-649325E90A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1358BE-217B-4493-BEA4-4381DE80CC0A}"/>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8" name="Footer Placeholder 7">
            <a:extLst>
              <a:ext uri="{FF2B5EF4-FFF2-40B4-BE49-F238E27FC236}">
                <a16:creationId xmlns:a16="http://schemas.microsoft.com/office/drawing/2014/main" id="{0BEEDB40-35F6-4360-A8C5-B2A02A43EE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6FBF62-1581-48FC-B379-B42E968EDA3B}"/>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33717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BC00-AAA0-40FD-BC03-F0EB70AEF5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0EA385-7832-456B-A60A-3658AA260614}"/>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4" name="Footer Placeholder 3">
            <a:extLst>
              <a:ext uri="{FF2B5EF4-FFF2-40B4-BE49-F238E27FC236}">
                <a16:creationId xmlns:a16="http://schemas.microsoft.com/office/drawing/2014/main" id="{8FD4FFFC-2215-4CA5-9935-63932F6FFA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36C0A9-0119-418B-A6EF-4C70BCDF2D9C}"/>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429178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5CCED1-3622-45C2-8254-52E30D505A6A}"/>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3" name="Footer Placeholder 2">
            <a:extLst>
              <a:ext uri="{FF2B5EF4-FFF2-40B4-BE49-F238E27FC236}">
                <a16:creationId xmlns:a16="http://schemas.microsoft.com/office/drawing/2014/main" id="{6D4A438F-869D-4120-8AAB-504820619D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835F9F-5B32-4938-A593-0C6F54B5DD60}"/>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106048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F65D6-9958-4129-BE52-80551118A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063F89-04C6-4F60-B419-97A6A377E5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CA13A1-B3B9-417F-9F6B-EA59B96A0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8171E2-735F-442A-B1B2-1E429CB83168}"/>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6" name="Footer Placeholder 5">
            <a:extLst>
              <a:ext uri="{FF2B5EF4-FFF2-40B4-BE49-F238E27FC236}">
                <a16:creationId xmlns:a16="http://schemas.microsoft.com/office/drawing/2014/main" id="{F789F786-47B3-414B-A6AF-6CF1414CAC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78A950-FA58-4B05-9267-43283427DBD5}"/>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381863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3A29-605D-43D5-A8D6-A1ACDF828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416D2E-4591-485C-B9CB-64C89A6A8C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4B9ED-1A10-49A9-AEAA-5AA79E175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3438DA-8078-4D98-94DD-6AF6CF8459AC}"/>
              </a:ext>
            </a:extLst>
          </p:cNvPr>
          <p:cNvSpPr>
            <a:spLocks noGrp="1"/>
          </p:cNvSpPr>
          <p:nvPr>
            <p:ph type="dt" sz="half" idx="10"/>
          </p:nvPr>
        </p:nvSpPr>
        <p:spPr/>
        <p:txBody>
          <a:bodyPr/>
          <a:lstStyle/>
          <a:p>
            <a:fld id="{155B16E3-0E3D-4F87-B099-A946260065E3}" type="datetimeFigureOut">
              <a:rPr lang="en-US" smtClean="0"/>
              <a:t>2/24/2020</a:t>
            </a:fld>
            <a:endParaRPr lang="en-US"/>
          </a:p>
        </p:txBody>
      </p:sp>
      <p:sp>
        <p:nvSpPr>
          <p:cNvPr id="6" name="Footer Placeholder 5">
            <a:extLst>
              <a:ext uri="{FF2B5EF4-FFF2-40B4-BE49-F238E27FC236}">
                <a16:creationId xmlns:a16="http://schemas.microsoft.com/office/drawing/2014/main" id="{13F55950-B9A5-4FE6-A780-4F124FCB45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B0FE1-983C-419E-9FB4-A42BA59AC276}"/>
              </a:ext>
            </a:extLst>
          </p:cNvPr>
          <p:cNvSpPr>
            <a:spLocks noGrp="1"/>
          </p:cNvSpPr>
          <p:nvPr>
            <p:ph type="sldNum" sz="quarter" idx="12"/>
          </p:nvPr>
        </p:nvSpPr>
        <p:spPr/>
        <p:txBody>
          <a:bodyPr/>
          <a:lstStyle/>
          <a:p>
            <a:fld id="{E21087EC-DCE6-4684-A1BE-C22C13EB1D71}" type="slidenum">
              <a:rPr lang="en-US" smtClean="0"/>
              <a:t>‹#›</a:t>
            </a:fld>
            <a:endParaRPr lang="en-US"/>
          </a:p>
        </p:txBody>
      </p:sp>
    </p:spTree>
    <p:extLst>
      <p:ext uri="{BB962C8B-B14F-4D97-AF65-F5344CB8AC3E}">
        <p14:creationId xmlns:p14="http://schemas.microsoft.com/office/powerpoint/2010/main" val="28840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5EDBE0-299B-42CE-BB15-84CF00DFA3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006EFC-7833-4F0E-92E6-4B83D0D78B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661E0-448B-48D8-83FF-79B73EFC2C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B16E3-0E3D-4F87-B099-A946260065E3}" type="datetimeFigureOut">
              <a:rPr lang="en-US" smtClean="0"/>
              <a:t>2/24/2020</a:t>
            </a:fld>
            <a:endParaRPr lang="en-US"/>
          </a:p>
        </p:txBody>
      </p:sp>
      <p:sp>
        <p:nvSpPr>
          <p:cNvPr id="5" name="Footer Placeholder 4">
            <a:extLst>
              <a:ext uri="{FF2B5EF4-FFF2-40B4-BE49-F238E27FC236}">
                <a16:creationId xmlns:a16="http://schemas.microsoft.com/office/drawing/2014/main" id="{928A0E00-7ED5-4B81-A327-185036C6DB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2F8524-C2DA-4042-AFC4-0B692237DF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087EC-DCE6-4684-A1BE-C22C13EB1D71}" type="slidenum">
              <a:rPr lang="en-US" smtClean="0"/>
              <a:t>‹#›</a:t>
            </a:fld>
            <a:endParaRPr lang="en-US"/>
          </a:p>
        </p:txBody>
      </p:sp>
    </p:spTree>
    <p:extLst>
      <p:ext uri="{BB962C8B-B14F-4D97-AF65-F5344CB8AC3E}">
        <p14:creationId xmlns:p14="http://schemas.microsoft.com/office/powerpoint/2010/main" val="307863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pex 2.png">
            <a:extLst>
              <a:ext uri="{FF2B5EF4-FFF2-40B4-BE49-F238E27FC236}">
                <a16:creationId xmlns:a16="http://schemas.microsoft.com/office/drawing/2014/main" id="{5AD2928D-FEE3-4FE2-9177-6A8A301D0D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531" y="-154281"/>
            <a:ext cx="8388096" cy="678688"/>
          </a:xfrm>
          <a:prstGeom prst="rect">
            <a:avLst/>
          </a:prstGeom>
        </p:spPr>
      </p:pic>
      <p:pic>
        <p:nvPicPr>
          <p:cNvPr id="5" name="33D1B93E-1B5B-456B-98EA-E51641CE196D" descr="0E57C16F-6166-4BDD-BA7E-1DC90322459D">
            <a:extLst>
              <a:ext uri="{FF2B5EF4-FFF2-40B4-BE49-F238E27FC236}">
                <a16:creationId xmlns:a16="http://schemas.microsoft.com/office/drawing/2014/main" id="{94806BB0-5DCC-4387-B941-5A0197C88E8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91900" y="475537"/>
            <a:ext cx="10905066" cy="5288956"/>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a:extLst>
              <a:ext uri="{FF2B5EF4-FFF2-40B4-BE49-F238E27FC236}">
                <a16:creationId xmlns:a16="http://schemas.microsoft.com/office/drawing/2014/main" id="{C571C7BE-A8C3-435F-BF7C-7717AF06335F}"/>
              </a:ext>
            </a:extLst>
          </p:cNvPr>
          <p:cNvSpPr>
            <a:spLocks noGrp="1"/>
          </p:cNvSpPr>
          <p:nvPr>
            <p:ph type="ctrTitle"/>
          </p:nvPr>
        </p:nvSpPr>
        <p:spPr>
          <a:xfrm>
            <a:off x="6674026" y="5628837"/>
            <a:ext cx="6514495" cy="731491"/>
          </a:xfrm>
        </p:spPr>
        <p:txBody>
          <a:bodyPr>
            <a:normAutofit/>
          </a:bodyPr>
          <a:lstStyle/>
          <a:p>
            <a:r>
              <a:rPr lang="en-US" sz="4000" b="1" spc="-133" dirty="0">
                <a:solidFill>
                  <a:schemeClr val="accent1"/>
                </a:solidFill>
                <a:latin typeface="Garamond" panose="02020404030301010803" pitchFamily="18" charset="0"/>
              </a:rPr>
              <a:t>February 2020</a:t>
            </a:r>
            <a:endParaRPr lang="en-US" sz="3200" dirty="0"/>
          </a:p>
        </p:txBody>
      </p:sp>
    </p:spTree>
    <p:extLst>
      <p:ext uri="{BB962C8B-B14F-4D97-AF65-F5344CB8AC3E}">
        <p14:creationId xmlns:p14="http://schemas.microsoft.com/office/powerpoint/2010/main" val="940002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E86F456-5261-4248-AEFD-EC78EC127CC9}"/>
              </a:ext>
            </a:extLst>
          </p:cNvPr>
          <p:cNvSpPr/>
          <p:nvPr/>
        </p:nvSpPr>
        <p:spPr>
          <a:xfrm>
            <a:off x="1984568" y="233982"/>
            <a:ext cx="8222862" cy="892552"/>
          </a:xfrm>
          <a:prstGeom prst="rect">
            <a:avLst/>
          </a:prstGeom>
        </p:spPr>
        <p:txBody>
          <a:bodyPr wrap="square">
            <a:spAutoFit/>
          </a:bodyPr>
          <a:lstStyle/>
          <a:p>
            <a:pPr algn="ctr"/>
            <a:r>
              <a:rPr lang="en-US" sz="5200" b="1" spc="-133" dirty="0">
                <a:solidFill>
                  <a:schemeClr val="accent1"/>
                </a:solidFill>
                <a:latin typeface="Garamond" panose="02020404030301010803" pitchFamily="18" charset="0"/>
              </a:rPr>
              <a:t>Next steps</a:t>
            </a:r>
          </a:p>
        </p:txBody>
      </p:sp>
      <p:pic>
        <p:nvPicPr>
          <p:cNvPr id="4" name="Picture 3" descr="apex 2.png">
            <a:extLst>
              <a:ext uri="{FF2B5EF4-FFF2-40B4-BE49-F238E27FC236}">
                <a16:creationId xmlns:a16="http://schemas.microsoft.com/office/drawing/2014/main" id="{5AD2928D-FEE3-4FE2-9177-6A8A301D0D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531" y="-154281"/>
            <a:ext cx="8388096" cy="678688"/>
          </a:xfrm>
          <a:prstGeom prst="rect">
            <a:avLst/>
          </a:prstGeom>
        </p:spPr>
      </p:pic>
      <p:sp>
        <p:nvSpPr>
          <p:cNvPr id="6" name="Rectangle 5">
            <a:extLst>
              <a:ext uri="{FF2B5EF4-FFF2-40B4-BE49-F238E27FC236}">
                <a16:creationId xmlns:a16="http://schemas.microsoft.com/office/drawing/2014/main" id="{ADB4304B-32B6-4683-85B6-86B7D7A85C16}"/>
              </a:ext>
            </a:extLst>
          </p:cNvPr>
          <p:cNvSpPr/>
          <p:nvPr/>
        </p:nvSpPr>
        <p:spPr>
          <a:xfrm>
            <a:off x="565372" y="912670"/>
            <a:ext cx="11061253" cy="5946243"/>
          </a:xfrm>
          <a:prstGeom prst="rect">
            <a:avLst/>
          </a:prstGeom>
        </p:spPr>
        <p:txBody>
          <a:bodyPr wrap="square">
            <a:spAutoFit/>
          </a:bodyPr>
          <a:lstStyle/>
          <a:p>
            <a:pPr marL="342900" indent="-342900" defTabSz="609585" eaLnBrk="0" fontAlgn="base" hangingPunct="0">
              <a:spcBef>
                <a:spcPct val="20000"/>
              </a:spcBef>
              <a:spcAft>
                <a:spcPct val="0"/>
              </a:spcAft>
              <a:buClr>
                <a:srgbClr val="4F81BD"/>
              </a:buClr>
              <a:buFont typeface="Arial" panose="020B0604020202020204" pitchFamily="34" charset="0"/>
              <a:buChar char="•"/>
            </a:pPr>
            <a:r>
              <a:rPr lang="en-US" sz="3200" b="1" dirty="0">
                <a:latin typeface="Calibri" panose="020F0502020204030204" pitchFamily="34" charset="0"/>
                <a:cs typeface="Calibri" panose="020F0502020204030204" pitchFamily="34" charset="0"/>
              </a:rPr>
              <a:t>Winter </a:t>
            </a:r>
          </a:p>
          <a:p>
            <a:pPr marL="800100" lvl="1" indent="-342900" defTabSz="609585" eaLnBrk="0" fontAlgn="base" hangingPunct="0">
              <a:spcBef>
                <a:spcPct val="20000"/>
              </a:spcBef>
              <a:spcAft>
                <a:spcPct val="0"/>
              </a:spcAft>
              <a:buClr>
                <a:srgbClr val="4F81BD"/>
              </a:buClr>
              <a:buFont typeface="Arial" panose="020B0604020202020204" pitchFamily="34" charset="0"/>
              <a:buChar char="•"/>
            </a:pPr>
            <a:r>
              <a:rPr lang="en-US" sz="3200" dirty="0">
                <a:latin typeface="Calibri" panose="020F0502020204030204" pitchFamily="34" charset="0"/>
                <a:cs typeface="Calibri" panose="020F0502020204030204" pitchFamily="34" charset="0"/>
              </a:rPr>
              <a:t>Outreach to 2019 graduates via email from Executive Director and save the date for 1</a:t>
            </a:r>
            <a:r>
              <a:rPr lang="en-US" sz="3200" baseline="30000" dirty="0">
                <a:latin typeface="Calibri" panose="020F0502020204030204" pitchFamily="34" charset="0"/>
                <a:cs typeface="Calibri" panose="020F0502020204030204" pitchFamily="34" charset="0"/>
              </a:rPr>
              <a:t>st</a:t>
            </a:r>
            <a:r>
              <a:rPr lang="en-US" sz="3200" dirty="0">
                <a:latin typeface="Calibri" panose="020F0502020204030204" pitchFamily="34" charset="0"/>
                <a:cs typeface="Calibri" panose="020F0502020204030204" pitchFamily="34" charset="0"/>
              </a:rPr>
              <a:t> reunion</a:t>
            </a:r>
          </a:p>
          <a:p>
            <a:pPr marL="342900" indent="-342900" defTabSz="609585" eaLnBrk="0" fontAlgn="base" hangingPunct="0">
              <a:spcBef>
                <a:spcPct val="20000"/>
              </a:spcBef>
              <a:spcAft>
                <a:spcPct val="0"/>
              </a:spcAft>
              <a:buClr>
                <a:srgbClr val="4F81BD"/>
              </a:buClr>
              <a:buFont typeface="Arial" panose="020B0604020202020204" pitchFamily="34" charset="0"/>
              <a:buChar char="•"/>
            </a:pPr>
            <a:r>
              <a:rPr lang="en-US" sz="3200" b="1" dirty="0">
                <a:latin typeface="Calibri" panose="020F0502020204030204" pitchFamily="34" charset="0"/>
                <a:cs typeface="Calibri" panose="020F0502020204030204" pitchFamily="34" charset="0"/>
              </a:rPr>
              <a:t>Spring/Summer</a:t>
            </a:r>
          </a:p>
          <a:p>
            <a:pPr marL="800100" lvl="1" indent="-342900" defTabSz="609585" eaLnBrk="0" fontAlgn="base" hangingPunct="0">
              <a:spcBef>
                <a:spcPct val="20000"/>
              </a:spcBef>
              <a:spcAft>
                <a:spcPct val="0"/>
              </a:spcAft>
              <a:buClr>
                <a:srgbClr val="4F81BD"/>
              </a:buClr>
              <a:buFont typeface="Arial" panose="020B0604020202020204" pitchFamily="34" charset="0"/>
              <a:buChar char="•"/>
            </a:pPr>
            <a:r>
              <a:rPr lang="en-US" sz="3200" dirty="0">
                <a:latin typeface="Calibri" panose="020F0502020204030204" pitchFamily="34" charset="0"/>
                <a:cs typeface="Calibri" panose="020F0502020204030204" pitchFamily="34" charset="0"/>
              </a:rPr>
              <a:t>Website</a:t>
            </a:r>
          </a:p>
          <a:p>
            <a:pPr marL="800100" lvl="1" indent="-342900" defTabSz="609585" eaLnBrk="0" fontAlgn="base" hangingPunct="0">
              <a:spcBef>
                <a:spcPct val="20000"/>
              </a:spcBef>
              <a:spcAft>
                <a:spcPct val="0"/>
              </a:spcAft>
              <a:buClr>
                <a:srgbClr val="4F81BD"/>
              </a:buClr>
              <a:buFont typeface="Arial" panose="020B0604020202020204" pitchFamily="34" charset="0"/>
              <a:buChar char="•"/>
            </a:pPr>
            <a:r>
              <a:rPr lang="en-US" sz="3200" dirty="0">
                <a:latin typeface="Calibri" panose="020F0502020204030204" pitchFamily="34" charset="0"/>
                <a:cs typeface="Calibri" panose="020F0502020204030204" pitchFamily="34" charset="0"/>
              </a:rPr>
              <a:t>Alumni benefits</a:t>
            </a:r>
          </a:p>
          <a:p>
            <a:pPr marL="800100" lvl="1" indent="-342900" defTabSz="609585" eaLnBrk="0" fontAlgn="base" hangingPunct="0">
              <a:spcBef>
                <a:spcPct val="20000"/>
              </a:spcBef>
              <a:spcAft>
                <a:spcPct val="0"/>
              </a:spcAft>
              <a:buClr>
                <a:srgbClr val="4F81BD"/>
              </a:buClr>
              <a:buFont typeface="Arial" panose="020B0604020202020204" pitchFamily="34" charset="0"/>
              <a:buChar char="•"/>
            </a:pPr>
            <a:r>
              <a:rPr lang="en-US" sz="3200" dirty="0">
                <a:latin typeface="Calibri" panose="020F0502020204030204" pitchFamily="34" charset="0"/>
                <a:cs typeface="Calibri" panose="020F0502020204030204" pitchFamily="34" charset="0"/>
              </a:rPr>
              <a:t>Marquette Mixers, cap and gown, 2020 student alumni ambassadors, senior challenge</a:t>
            </a:r>
          </a:p>
          <a:p>
            <a:pPr marL="800100" lvl="1" indent="-342900" defTabSz="609585" eaLnBrk="0" fontAlgn="base" hangingPunct="0">
              <a:spcBef>
                <a:spcPct val="20000"/>
              </a:spcBef>
              <a:spcAft>
                <a:spcPct val="0"/>
              </a:spcAft>
              <a:buClr>
                <a:srgbClr val="4F81BD"/>
              </a:buClr>
              <a:buFont typeface="Arial" panose="020B0604020202020204" pitchFamily="34" charset="0"/>
              <a:buChar char="•"/>
            </a:pPr>
            <a:r>
              <a:rPr lang="en-US" sz="3200" dirty="0">
                <a:latin typeface="Calibri" panose="020F0502020204030204" pitchFamily="34" charset="0"/>
                <a:cs typeface="Calibri" panose="020F0502020204030204" pitchFamily="34" charset="0"/>
              </a:rPr>
              <a:t>OMC/UA Communications Audit</a:t>
            </a:r>
          </a:p>
          <a:p>
            <a:pPr algn="ctr" defTabSz="609585" eaLnBrk="0" fontAlgn="base" hangingPunct="0">
              <a:spcBef>
                <a:spcPct val="20000"/>
              </a:spcBef>
              <a:spcAft>
                <a:spcPct val="0"/>
              </a:spcAft>
              <a:buClr>
                <a:srgbClr val="4F81BD"/>
              </a:buClr>
            </a:pPr>
            <a:r>
              <a:rPr lang="en-US" sz="4500" b="1" dirty="0">
                <a:solidFill>
                  <a:schemeClr val="accent1"/>
                </a:solidFill>
                <a:latin typeface="Calibri" panose="020F0502020204030204" pitchFamily="34" charset="0"/>
                <a:cs typeface="Calibri" panose="020F0502020204030204" pitchFamily="34" charset="0"/>
              </a:rPr>
              <a:t>Are you interested in helping?</a:t>
            </a:r>
          </a:p>
        </p:txBody>
      </p:sp>
    </p:spTree>
    <p:extLst>
      <p:ext uri="{BB962C8B-B14F-4D97-AF65-F5344CB8AC3E}">
        <p14:creationId xmlns:p14="http://schemas.microsoft.com/office/powerpoint/2010/main" val="3434371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33D1B93E-1B5B-456B-98EA-E51641CE196D" descr="0E57C16F-6166-4BDD-BA7E-1DC90322459D">
            <a:extLst>
              <a:ext uri="{FF2B5EF4-FFF2-40B4-BE49-F238E27FC236}">
                <a16:creationId xmlns:a16="http://schemas.microsoft.com/office/drawing/2014/main" id="{94806BB0-5DCC-4387-B941-5A0197C88E8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91899" y="617744"/>
            <a:ext cx="10905066" cy="5288956"/>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itle 1">
            <a:extLst>
              <a:ext uri="{FF2B5EF4-FFF2-40B4-BE49-F238E27FC236}">
                <a16:creationId xmlns:a16="http://schemas.microsoft.com/office/drawing/2014/main" id="{8DDE2DC3-453A-4BAF-897C-47D4A1639DE4}"/>
              </a:ext>
            </a:extLst>
          </p:cNvPr>
          <p:cNvSpPr txBox="1">
            <a:spLocks/>
          </p:cNvSpPr>
          <p:nvPr/>
        </p:nvSpPr>
        <p:spPr>
          <a:xfrm>
            <a:off x="364947" y="0"/>
            <a:ext cx="10803469" cy="24355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b="1" spc="-133" dirty="0">
                <a:solidFill>
                  <a:schemeClr val="bg1"/>
                </a:solidFill>
                <a:latin typeface="Garamond" panose="02020404030301010803" pitchFamily="18" charset="0"/>
              </a:rPr>
            </a:br>
            <a:endParaRPr lang="en-US" dirty="0"/>
          </a:p>
        </p:txBody>
      </p:sp>
    </p:spTree>
    <p:extLst>
      <p:ext uri="{BB962C8B-B14F-4D97-AF65-F5344CB8AC3E}">
        <p14:creationId xmlns:p14="http://schemas.microsoft.com/office/powerpoint/2010/main" val="2158828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r>
              <a:rPr lang="mr-IN" dirty="0"/>
              <a:t>…</a:t>
            </a:r>
            <a:r>
              <a:rPr lang="en-US" dirty="0"/>
              <a:t>it’s </a:t>
            </a:r>
            <a:r>
              <a:rPr lang="en-US" b="1" dirty="0"/>
              <a:t>OUR</a:t>
            </a:r>
            <a:r>
              <a:rPr lang="en-US" dirty="0"/>
              <a:t> job</a:t>
            </a:r>
          </a:p>
        </p:txBody>
      </p:sp>
      <p:sp>
        <p:nvSpPr>
          <p:cNvPr id="4" name="Content Placeholder 3"/>
          <p:cNvSpPr txBox="1">
            <a:spLocks noGrp="1"/>
          </p:cNvSpPr>
          <p:nvPr>
            <p:ph idx="1"/>
          </p:nvPr>
        </p:nvSpPr>
        <p:spPr>
          <a:xfrm>
            <a:off x="838200" y="1825625"/>
            <a:ext cx="10515600" cy="1778948"/>
          </a:xfrm>
          <a:prstGeom prst="rect">
            <a:avLst/>
          </a:prstGeom>
          <a:noFill/>
        </p:spPr>
        <p:txBody>
          <a:bodyPr wrap="square" rtlCol="0">
            <a:spAutoFit/>
          </a:bodyPr>
          <a:lstStyle/>
          <a:p>
            <a:pPr marL="0" indent="0">
              <a:buNone/>
            </a:pPr>
            <a:r>
              <a:rPr lang="en-US" i="1" dirty="0"/>
              <a:t>“Achieving an engaged and passionate alumni community requires </a:t>
            </a:r>
            <a:r>
              <a:rPr lang="en-US" b="1" i="1" dirty="0"/>
              <a:t>effective communication </a:t>
            </a:r>
            <a:r>
              <a:rPr lang="en-US" i="1" dirty="0"/>
              <a:t>across all available mediums with the goal of creating collaboration and raising the profile of Marquette University.”</a:t>
            </a:r>
            <a:endParaRPr lang="en-US" dirty="0"/>
          </a:p>
          <a:p>
            <a:pPr marL="0" indent="0">
              <a:buNone/>
            </a:pPr>
            <a:r>
              <a:rPr lang="en-US" i="1" dirty="0"/>
              <a:t>						Source:  MUAA Strategic Plan</a:t>
            </a:r>
            <a:endParaRPr lang="en-US" dirty="0"/>
          </a:p>
        </p:txBody>
      </p:sp>
    </p:spTree>
    <p:extLst>
      <p:ext uri="{BB962C8B-B14F-4D97-AF65-F5344CB8AC3E}">
        <p14:creationId xmlns:p14="http://schemas.microsoft.com/office/powerpoint/2010/main" val="207957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pex 2.png">
            <a:extLst>
              <a:ext uri="{FF2B5EF4-FFF2-40B4-BE49-F238E27FC236}">
                <a16:creationId xmlns:a16="http://schemas.microsoft.com/office/drawing/2014/main" id="{5AD2928D-FEE3-4FE2-9177-6A8A301D0D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531" y="-154281"/>
            <a:ext cx="8388096" cy="678688"/>
          </a:xfrm>
          <a:prstGeom prst="rect">
            <a:avLst/>
          </a:prstGeom>
        </p:spPr>
      </p:pic>
      <p:sp>
        <p:nvSpPr>
          <p:cNvPr id="2" name="Title 1">
            <a:extLst>
              <a:ext uri="{FF2B5EF4-FFF2-40B4-BE49-F238E27FC236}">
                <a16:creationId xmlns:a16="http://schemas.microsoft.com/office/drawing/2014/main" id="{C571C7BE-A8C3-435F-BF7C-7717AF06335F}"/>
              </a:ext>
            </a:extLst>
          </p:cNvPr>
          <p:cNvSpPr>
            <a:spLocks noGrp="1"/>
          </p:cNvSpPr>
          <p:nvPr>
            <p:ph type="ctrTitle"/>
          </p:nvPr>
        </p:nvSpPr>
        <p:spPr>
          <a:xfrm>
            <a:off x="405891" y="175080"/>
            <a:ext cx="10803469" cy="2435543"/>
          </a:xfrm>
        </p:spPr>
        <p:txBody>
          <a:bodyPr>
            <a:normAutofit/>
          </a:bodyPr>
          <a:lstStyle/>
          <a:p>
            <a:r>
              <a:rPr lang="en-US" sz="7200" b="1" spc="-133" dirty="0">
                <a:solidFill>
                  <a:schemeClr val="accent1"/>
                </a:solidFill>
                <a:latin typeface="Garamond" panose="02020404030301010803" pitchFamily="18" charset="0"/>
              </a:rPr>
              <a:t>Objectives</a:t>
            </a:r>
            <a:br>
              <a:rPr lang="en-US" b="1" spc="-133" dirty="0">
                <a:solidFill>
                  <a:schemeClr val="bg1"/>
                </a:solidFill>
                <a:latin typeface="Garamond" panose="02020404030301010803" pitchFamily="18" charset="0"/>
              </a:rPr>
            </a:br>
            <a:endParaRPr lang="en-US" dirty="0"/>
          </a:p>
        </p:txBody>
      </p:sp>
      <p:sp>
        <p:nvSpPr>
          <p:cNvPr id="3" name="TextBox 2">
            <a:extLst>
              <a:ext uri="{FF2B5EF4-FFF2-40B4-BE49-F238E27FC236}">
                <a16:creationId xmlns:a16="http://schemas.microsoft.com/office/drawing/2014/main" id="{CC155973-7A52-4831-B839-1A28F380E386}"/>
              </a:ext>
            </a:extLst>
          </p:cNvPr>
          <p:cNvSpPr txBox="1"/>
          <p:nvPr/>
        </p:nvSpPr>
        <p:spPr>
          <a:xfrm>
            <a:off x="982640" y="1600499"/>
            <a:ext cx="10803468" cy="5293757"/>
          </a:xfrm>
          <a:prstGeom prst="rect">
            <a:avLst/>
          </a:prstGeom>
          <a:noFill/>
        </p:spPr>
        <p:txBody>
          <a:bodyPr wrap="square" rtlCol="0">
            <a:spAutoFit/>
          </a:bodyPr>
          <a:lstStyle/>
          <a:p>
            <a:pPr marL="342900" indent="-342900">
              <a:buAutoNum type="arabicPeriod"/>
            </a:pPr>
            <a:r>
              <a:rPr lang="en-US" sz="3200" dirty="0"/>
              <a:t>Increase overall awareness of MUAA, the National Board, and benefits of being a Marquette alumnus/a</a:t>
            </a:r>
          </a:p>
          <a:p>
            <a:pPr marL="342900" indent="-342900">
              <a:buAutoNum type="arabicPeriod"/>
            </a:pPr>
            <a:endParaRPr lang="en-US" sz="3200" dirty="0"/>
          </a:p>
          <a:p>
            <a:pPr marL="342900" indent="-342900">
              <a:buAutoNum type="arabicPeriod" startAt="2"/>
            </a:pPr>
            <a:r>
              <a:rPr lang="en-US" sz="3200" dirty="0"/>
              <a:t>Introduce MUAA, the national board and alumni benefits to students and new alumni</a:t>
            </a:r>
          </a:p>
          <a:p>
            <a:pPr marL="342900" indent="-342900">
              <a:buAutoNum type="arabicPeriod" startAt="2"/>
            </a:pPr>
            <a:endParaRPr lang="en-US" sz="3200" dirty="0"/>
          </a:p>
          <a:p>
            <a:pPr marL="342900" indent="-342900">
              <a:buAutoNum type="arabicPeriod" startAt="3"/>
            </a:pPr>
            <a:r>
              <a:rPr lang="en-US" sz="3200" dirty="0"/>
              <a:t>Increase alumni engagement  </a:t>
            </a:r>
          </a:p>
          <a:p>
            <a:endParaRPr lang="en-US" sz="3200" dirty="0"/>
          </a:p>
          <a:p>
            <a:pPr marL="342900" indent="-342900">
              <a:buAutoNum type="arabicPeriod" startAt="4"/>
            </a:pPr>
            <a:r>
              <a:rPr lang="en-US" sz="3200" dirty="0"/>
              <a:t>Position MUAA to better communicate about and advocate for the alumni experience</a:t>
            </a:r>
          </a:p>
          <a:p>
            <a:endParaRPr lang="en-US" dirty="0"/>
          </a:p>
        </p:txBody>
      </p:sp>
    </p:spTree>
    <p:extLst>
      <p:ext uri="{BB962C8B-B14F-4D97-AF65-F5344CB8AC3E}">
        <p14:creationId xmlns:p14="http://schemas.microsoft.com/office/powerpoint/2010/main" val="1452108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E86F456-5261-4248-AEFD-EC78EC127CC9}"/>
              </a:ext>
            </a:extLst>
          </p:cNvPr>
          <p:cNvSpPr/>
          <p:nvPr/>
        </p:nvSpPr>
        <p:spPr>
          <a:xfrm>
            <a:off x="863087" y="654941"/>
            <a:ext cx="8222862" cy="892552"/>
          </a:xfrm>
          <a:prstGeom prst="rect">
            <a:avLst/>
          </a:prstGeom>
        </p:spPr>
        <p:txBody>
          <a:bodyPr wrap="square">
            <a:spAutoFit/>
          </a:bodyPr>
          <a:lstStyle/>
          <a:p>
            <a:pPr algn="ctr"/>
            <a:r>
              <a:rPr lang="en-US" sz="5200" b="1" spc="-133" dirty="0">
                <a:solidFill>
                  <a:schemeClr val="accent1"/>
                </a:solidFill>
                <a:latin typeface="Garamond" panose="02020404030301010803" pitchFamily="18" charset="0"/>
              </a:rPr>
              <a:t>Since our last meeting</a:t>
            </a:r>
            <a:r>
              <a:rPr lang="mr-IN" sz="5200" b="1" spc="-133" dirty="0">
                <a:solidFill>
                  <a:schemeClr val="accent1"/>
                </a:solidFill>
                <a:latin typeface="Garamond" panose="02020404030301010803" pitchFamily="18" charset="0"/>
              </a:rPr>
              <a:t>…</a:t>
            </a:r>
            <a:endParaRPr lang="en-US" sz="5200" b="1" spc="-133" dirty="0">
              <a:solidFill>
                <a:schemeClr val="accent1"/>
              </a:solidFill>
              <a:latin typeface="Garamond" panose="02020404030301010803" pitchFamily="18" charset="0"/>
            </a:endParaRPr>
          </a:p>
        </p:txBody>
      </p:sp>
      <p:pic>
        <p:nvPicPr>
          <p:cNvPr id="4" name="Picture 3" descr="apex 2.png">
            <a:extLst>
              <a:ext uri="{FF2B5EF4-FFF2-40B4-BE49-F238E27FC236}">
                <a16:creationId xmlns:a16="http://schemas.microsoft.com/office/drawing/2014/main" id="{5AD2928D-FEE3-4FE2-9177-6A8A301D0D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531" y="-154281"/>
            <a:ext cx="8388096" cy="678688"/>
          </a:xfrm>
          <a:prstGeom prst="rect">
            <a:avLst/>
          </a:prstGeom>
        </p:spPr>
      </p:pic>
      <p:sp>
        <p:nvSpPr>
          <p:cNvPr id="6" name="Rectangle 5">
            <a:extLst>
              <a:ext uri="{FF2B5EF4-FFF2-40B4-BE49-F238E27FC236}">
                <a16:creationId xmlns:a16="http://schemas.microsoft.com/office/drawing/2014/main" id="{ADB4304B-32B6-4683-85B6-86B7D7A85C16}"/>
              </a:ext>
            </a:extLst>
          </p:cNvPr>
          <p:cNvSpPr/>
          <p:nvPr/>
        </p:nvSpPr>
        <p:spPr>
          <a:xfrm>
            <a:off x="436937" y="1334850"/>
            <a:ext cx="11061253" cy="5078313"/>
          </a:xfrm>
          <a:prstGeom prst="rect">
            <a:avLst/>
          </a:prstGeom>
        </p:spPr>
        <p:txBody>
          <a:bodyPr wrap="square">
            <a:spAutoFit/>
          </a:bodyPr>
          <a:lstStyle/>
          <a:p>
            <a:r>
              <a:rPr lang="en-US" sz="3600" dirty="0"/>
              <a:t> </a:t>
            </a:r>
          </a:p>
          <a:p>
            <a:pPr marL="285750" indent="-285750">
              <a:buFont typeface="Arial" panose="020B0604020202020204" pitchFamily="34" charset="0"/>
              <a:buChar char="•"/>
            </a:pPr>
            <a:r>
              <a:rPr lang="en-US" sz="3600" b="1" dirty="0">
                <a:latin typeface="Calibri" panose="020F0502020204030204" pitchFamily="34" charset="0"/>
                <a:cs typeface="Calibri" panose="020F0502020204030204" pitchFamily="34" charset="0"/>
              </a:rPr>
              <a:t>November – </a:t>
            </a:r>
            <a:r>
              <a:rPr lang="en-US" sz="3600" dirty="0">
                <a:latin typeface="Calibri" panose="020F0502020204030204" pitchFamily="34" charset="0"/>
                <a:cs typeface="Calibri" panose="020F0502020204030204" pitchFamily="34" charset="0"/>
              </a:rPr>
              <a:t>Unofficial/informal Communications committee/task force 	</a:t>
            </a:r>
          </a:p>
          <a:p>
            <a:pPr marL="285750" indent="-285750">
              <a:buFont typeface="Arial" panose="020B0604020202020204" pitchFamily="34" charset="0"/>
              <a:buChar char="•"/>
            </a:pPr>
            <a:r>
              <a:rPr lang="en-US" sz="3600" b="1" dirty="0">
                <a:latin typeface="Calibri" panose="020F0502020204030204" pitchFamily="34" charset="0"/>
                <a:cs typeface="Calibri" panose="020F0502020204030204" pitchFamily="34" charset="0"/>
              </a:rPr>
              <a:t>November</a:t>
            </a:r>
            <a:r>
              <a:rPr lang="en-US" sz="3600" dirty="0">
                <a:latin typeface="Calibri" panose="020F0502020204030204" pitchFamily="34" charset="0"/>
                <a:cs typeface="Calibri" panose="020F0502020204030204" pitchFamily="34" charset="0"/>
              </a:rPr>
              <a:t> – Governance  call to discuss communicating National Board impact, Class of 2020 Comm Plan </a:t>
            </a:r>
          </a:p>
          <a:p>
            <a:pPr marL="285750" indent="-285750">
              <a:buFont typeface="Arial" panose="020B0604020202020204" pitchFamily="34" charset="0"/>
              <a:buChar char="•"/>
            </a:pPr>
            <a:r>
              <a:rPr lang="en-US" sz="3600" b="1" dirty="0">
                <a:latin typeface="Calibri" panose="020F0502020204030204" pitchFamily="34" charset="0"/>
                <a:cs typeface="Calibri" panose="020F0502020204030204" pitchFamily="34" charset="0"/>
              </a:rPr>
              <a:t>December – </a:t>
            </a:r>
            <a:r>
              <a:rPr lang="en-US" sz="3600" dirty="0">
                <a:latin typeface="Calibri" panose="020F0502020204030204" pitchFamily="34" charset="0"/>
                <a:cs typeface="Calibri" panose="020F0502020204030204" pitchFamily="34" charset="0"/>
              </a:rPr>
              <a:t>OMC Focus group on Marquette Today and more </a:t>
            </a:r>
          </a:p>
          <a:p>
            <a:pPr marL="285750" indent="-285750">
              <a:buFont typeface="Arial" panose="020B0604020202020204" pitchFamily="34" charset="0"/>
              <a:buChar char="•"/>
            </a:pPr>
            <a:r>
              <a:rPr lang="en-US" sz="3600" b="1" dirty="0">
                <a:latin typeface="Calibri" panose="020F0502020204030204" pitchFamily="34" charset="0"/>
                <a:cs typeface="Calibri" panose="020F0502020204030204" pitchFamily="34" charset="0"/>
              </a:rPr>
              <a:t>January/February – </a:t>
            </a:r>
            <a:r>
              <a:rPr lang="en-US" sz="3600" dirty="0">
                <a:latin typeface="Calibri" panose="020F0502020204030204" pitchFamily="34" charset="0"/>
                <a:cs typeface="Calibri" panose="020F0502020204030204" pitchFamily="34" charset="0"/>
              </a:rPr>
              <a:t>Input provided on Alumni Benefits page, MUAA website, Pedro </a:t>
            </a:r>
            <a:r>
              <a:rPr lang="en-US" sz="3600" dirty="0" err="1">
                <a:latin typeface="Calibri" panose="020F0502020204030204" pitchFamily="34" charset="0"/>
                <a:cs typeface="Calibri" panose="020F0502020204030204" pitchFamily="34" charset="0"/>
              </a:rPr>
              <a:t>Arrupe</a:t>
            </a:r>
            <a:r>
              <a:rPr lang="en-US" sz="3600" dirty="0">
                <a:latin typeface="Calibri" panose="020F0502020204030204" pitchFamily="34" charset="0"/>
                <a:cs typeface="Calibri" panose="020F0502020204030204" pitchFamily="34" charset="0"/>
              </a:rPr>
              <a:t> Award promotion</a:t>
            </a:r>
            <a:endParaRPr lang="en-US" sz="3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072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pex 2.png">
            <a:extLst>
              <a:ext uri="{FF2B5EF4-FFF2-40B4-BE49-F238E27FC236}">
                <a16:creationId xmlns:a16="http://schemas.microsoft.com/office/drawing/2014/main" id="{5AD2928D-FEE3-4FE2-9177-6A8A301D0D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531" y="-154281"/>
            <a:ext cx="8388096" cy="678688"/>
          </a:xfrm>
          <a:prstGeom prst="rect">
            <a:avLst/>
          </a:prstGeom>
        </p:spPr>
      </p:pic>
      <p:sp>
        <p:nvSpPr>
          <p:cNvPr id="2" name="Title 1">
            <a:extLst>
              <a:ext uri="{FF2B5EF4-FFF2-40B4-BE49-F238E27FC236}">
                <a16:creationId xmlns:a16="http://schemas.microsoft.com/office/drawing/2014/main" id="{C571C7BE-A8C3-435F-BF7C-7717AF06335F}"/>
              </a:ext>
            </a:extLst>
          </p:cNvPr>
          <p:cNvSpPr>
            <a:spLocks noGrp="1"/>
          </p:cNvSpPr>
          <p:nvPr>
            <p:ph type="ctrTitle"/>
          </p:nvPr>
        </p:nvSpPr>
        <p:spPr>
          <a:xfrm>
            <a:off x="405891" y="524407"/>
            <a:ext cx="10803469" cy="1751971"/>
          </a:xfrm>
        </p:spPr>
        <p:txBody>
          <a:bodyPr>
            <a:normAutofit fontScale="90000"/>
          </a:bodyPr>
          <a:lstStyle/>
          <a:p>
            <a:r>
              <a:rPr lang="en-US" sz="7200" b="1" spc="-133" dirty="0">
                <a:solidFill>
                  <a:schemeClr val="accent1"/>
                </a:solidFill>
                <a:latin typeface="Garamond" panose="02020404030301010803" pitchFamily="18" charset="0"/>
              </a:rPr>
              <a:t>A continuous, iterative process</a:t>
            </a:r>
            <a:br>
              <a:rPr lang="en-US" b="1" spc="-133" dirty="0">
                <a:solidFill>
                  <a:schemeClr val="bg1"/>
                </a:solidFill>
                <a:latin typeface="Garamond" panose="02020404030301010803" pitchFamily="18" charset="0"/>
              </a:rPr>
            </a:br>
            <a:endParaRPr lang="en-US" dirty="0"/>
          </a:p>
        </p:txBody>
      </p:sp>
      <p:sp>
        <p:nvSpPr>
          <p:cNvPr id="5" name="TextBox 4">
            <a:extLst>
              <a:ext uri="{FF2B5EF4-FFF2-40B4-BE49-F238E27FC236}">
                <a16:creationId xmlns:a16="http://schemas.microsoft.com/office/drawing/2014/main" id="{D1BF7619-45D3-4045-AD62-649C7B276D22}"/>
              </a:ext>
            </a:extLst>
          </p:cNvPr>
          <p:cNvSpPr txBox="1"/>
          <p:nvPr/>
        </p:nvSpPr>
        <p:spPr>
          <a:xfrm>
            <a:off x="725664" y="1715531"/>
            <a:ext cx="9788225" cy="1077218"/>
          </a:xfrm>
          <a:prstGeom prst="rect">
            <a:avLst/>
          </a:prstGeom>
          <a:noFill/>
        </p:spPr>
        <p:txBody>
          <a:bodyPr wrap="square" rtlCol="0">
            <a:spAutoFit/>
          </a:bodyPr>
          <a:lstStyle/>
          <a:p>
            <a:pPr marL="457200" lvl="0" indent="-457200">
              <a:buFont typeface="Wingdings" charset="2"/>
              <a:buChar char="ü"/>
            </a:pPr>
            <a:r>
              <a:rPr lang="en-US" sz="3200" dirty="0"/>
              <a:t>Where are we today? </a:t>
            </a:r>
          </a:p>
          <a:p>
            <a:pPr marL="457200" lvl="0" indent="-457200">
              <a:buFont typeface="Wingdings" charset="2"/>
              <a:buChar char="ü"/>
            </a:pPr>
            <a:r>
              <a:rPr lang="en-US" sz="3200" dirty="0"/>
              <a:t>What will we say/do?</a:t>
            </a:r>
          </a:p>
        </p:txBody>
      </p:sp>
    </p:spTree>
    <p:extLst>
      <p:ext uri="{BB962C8B-B14F-4D97-AF65-F5344CB8AC3E}">
        <p14:creationId xmlns:p14="http://schemas.microsoft.com/office/powerpoint/2010/main" val="1304101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t>3-4 points you want alums to remember</a:t>
            </a:r>
          </a:p>
          <a:p>
            <a:r>
              <a:rPr lang="en-US" sz="3600" dirty="0"/>
              <a:t>Should support Advancement outcomes and connected to Beyond Boundaries</a:t>
            </a:r>
          </a:p>
          <a:p>
            <a:r>
              <a:rPr lang="en-US" sz="3600" dirty="0"/>
              <a:t>Should be simple, honest, consistent, repeatable</a:t>
            </a:r>
          </a:p>
          <a:p>
            <a:pPr marL="0" indent="0">
              <a:buNone/>
            </a:pPr>
            <a:endParaRPr lang="en-US" dirty="0"/>
          </a:p>
        </p:txBody>
      </p:sp>
      <p:sp>
        <p:nvSpPr>
          <p:cNvPr id="4" name="Title 1">
            <a:extLst>
              <a:ext uri="{FF2B5EF4-FFF2-40B4-BE49-F238E27FC236}">
                <a16:creationId xmlns:a16="http://schemas.microsoft.com/office/drawing/2014/main" id="{4A8924B5-397B-4D31-A161-558119939B0A}"/>
              </a:ext>
            </a:extLst>
          </p:cNvPr>
          <p:cNvSpPr txBox="1">
            <a:spLocks/>
          </p:cNvSpPr>
          <p:nvPr/>
        </p:nvSpPr>
        <p:spPr>
          <a:xfrm>
            <a:off x="550331" y="334402"/>
            <a:ext cx="10803469" cy="175197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b="1" spc="-133" dirty="0">
                <a:solidFill>
                  <a:schemeClr val="accent1"/>
                </a:solidFill>
                <a:latin typeface="Garamond" panose="02020404030301010803" pitchFamily="18" charset="0"/>
              </a:rPr>
              <a:t>Key themes and messages</a:t>
            </a:r>
            <a:br>
              <a:rPr lang="en-US" b="1" spc="-133" dirty="0">
                <a:solidFill>
                  <a:schemeClr val="bg1"/>
                </a:solidFill>
                <a:latin typeface="Garamond" panose="02020404030301010803" pitchFamily="18" charset="0"/>
              </a:rPr>
            </a:br>
            <a:endParaRPr lang="en-US" dirty="0"/>
          </a:p>
        </p:txBody>
      </p:sp>
    </p:spTree>
    <p:extLst>
      <p:ext uri="{BB962C8B-B14F-4D97-AF65-F5344CB8AC3E}">
        <p14:creationId xmlns:p14="http://schemas.microsoft.com/office/powerpoint/2010/main" val="1704710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E86F456-5261-4248-AEFD-EC78EC127CC9}"/>
              </a:ext>
            </a:extLst>
          </p:cNvPr>
          <p:cNvSpPr/>
          <p:nvPr/>
        </p:nvSpPr>
        <p:spPr>
          <a:xfrm>
            <a:off x="1984568" y="809239"/>
            <a:ext cx="8222862" cy="892552"/>
          </a:xfrm>
          <a:prstGeom prst="rect">
            <a:avLst/>
          </a:prstGeom>
        </p:spPr>
        <p:txBody>
          <a:bodyPr wrap="square">
            <a:spAutoFit/>
          </a:bodyPr>
          <a:lstStyle/>
          <a:p>
            <a:pPr algn="ctr"/>
            <a:r>
              <a:rPr lang="en-US" sz="5200" b="1" spc="-133" dirty="0">
                <a:solidFill>
                  <a:schemeClr val="tx2">
                    <a:lumMod val="60000"/>
                    <a:lumOff val="40000"/>
                  </a:schemeClr>
                </a:solidFill>
                <a:latin typeface="Garamond" panose="02020404030301010803" pitchFamily="18" charset="0"/>
              </a:rPr>
              <a:t>ENGAGEMENT</a:t>
            </a:r>
            <a:r>
              <a:rPr lang="en-US" sz="5200" b="1" spc="-133" dirty="0">
                <a:solidFill>
                  <a:srgbClr val="FFC000"/>
                </a:solidFill>
                <a:latin typeface="Garamond" panose="02020404030301010803" pitchFamily="18" charset="0"/>
              </a:rPr>
              <a:t> EVENTS</a:t>
            </a:r>
            <a:endParaRPr lang="en-US" sz="5200" b="1" spc="-133" dirty="0">
              <a:solidFill>
                <a:schemeClr val="bg1"/>
              </a:solidFill>
              <a:latin typeface="Garamond" panose="02020404030301010803" pitchFamily="18" charset="0"/>
            </a:endParaRPr>
          </a:p>
        </p:txBody>
      </p:sp>
      <p:pic>
        <p:nvPicPr>
          <p:cNvPr id="4" name="Picture 3" descr="apex 2.png">
            <a:extLst>
              <a:ext uri="{FF2B5EF4-FFF2-40B4-BE49-F238E27FC236}">
                <a16:creationId xmlns:a16="http://schemas.microsoft.com/office/drawing/2014/main" id="{5AD2928D-FEE3-4FE2-9177-6A8A301D0D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531" y="-154281"/>
            <a:ext cx="8388096" cy="678688"/>
          </a:xfrm>
          <a:prstGeom prst="rect">
            <a:avLst/>
          </a:prstGeom>
        </p:spPr>
      </p:pic>
      <p:graphicFrame>
        <p:nvGraphicFramePr>
          <p:cNvPr id="5" name="Table 4">
            <a:extLst>
              <a:ext uri="{FF2B5EF4-FFF2-40B4-BE49-F238E27FC236}">
                <a16:creationId xmlns:a16="http://schemas.microsoft.com/office/drawing/2014/main" id="{326C3340-2F39-4DA8-8808-00B3698558C9}"/>
              </a:ext>
            </a:extLst>
          </p:cNvPr>
          <p:cNvGraphicFramePr>
            <a:graphicFrameLocks noGrp="1"/>
          </p:cNvGraphicFramePr>
          <p:nvPr>
            <p:extLst>
              <p:ext uri="{D42A27DB-BD31-4B8C-83A1-F6EECF244321}">
                <p14:modId xmlns:p14="http://schemas.microsoft.com/office/powerpoint/2010/main" val="1567672340"/>
              </p:ext>
            </p:extLst>
          </p:nvPr>
        </p:nvGraphicFramePr>
        <p:xfrm>
          <a:off x="496387" y="0"/>
          <a:ext cx="11199223" cy="6968840"/>
        </p:xfrm>
        <a:graphic>
          <a:graphicData uri="http://schemas.openxmlformats.org/drawingml/2006/table">
            <a:tbl>
              <a:tblPr firstRow="1" bandRow="1">
                <a:tableStyleId>{5C22544A-7EE6-4342-B048-85BDC9FD1C3A}</a:tableStyleId>
              </a:tblPr>
              <a:tblGrid>
                <a:gridCol w="1365683">
                  <a:extLst>
                    <a:ext uri="{9D8B030D-6E8A-4147-A177-3AD203B41FA5}">
                      <a16:colId xmlns:a16="http://schemas.microsoft.com/office/drawing/2014/main" val="20000"/>
                    </a:ext>
                  </a:extLst>
                </a:gridCol>
                <a:gridCol w="1396654">
                  <a:extLst>
                    <a:ext uri="{9D8B030D-6E8A-4147-A177-3AD203B41FA5}">
                      <a16:colId xmlns:a16="http://schemas.microsoft.com/office/drawing/2014/main" val="20001"/>
                    </a:ext>
                  </a:extLst>
                </a:gridCol>
                <a:gridCol w="1684709">
                  <a:extLst>
                    <a:ext uri="{9D8B030D-6E8A-4147-A177-3AD203B41FA5}">
                      <a16:colId xmlns:a16="http://schemas.microsoft.com/office/drawing/2014/main" val="20002"/>
                    </a:ext>
                  </a:extLst>
                </a:gridCol>
                <a:gridCol w="1472023">
                  <a:extLst>
                    <a:ext uri="{9D8B030D-6E8A-4147-A177-3AD203B41FA5}">
                      <a16:colId xmlns:a16="http://schemas.microsoft.com/office/drawing/2014/main" val="20003"/>
                    </a:ext>
                  </a:extLst>
                </a:gridCol>
                <a:gridCol w="1063440">
                  <a:extLst>
                    <a:ext uri="{9D8B030D-6E8A-4147-A177-3AD203B41FA5}">
                      <a16:colId xmlns:a16="http://schemas.microsoft.com/office/drawing/2014/main" val="20004"/>
                    </a:ext>
                  </a:extLst>
                </a:gridCol>
                <a:gridCol w="1616123">
                  <a:extLst>
                    <a:ext uri="{9D8B030D-6E8A-4147-A177-3AD203B41FA5}">
                      <a16:colId xmlns:a16="http://schemas.microsoft.com/office/drawing/2014/main" val="20005"/>
                    </a:ext>
                  </a:extLst>
                </a:gridCol>
                <a:gridCol w="2600591">
                  <a:extLst>
                    <a:ext uri="{9D8B030D-6E8A-4147-A177-3AD203B41FA5}">
                      <a16:colId xmlns:a16="http://schemas.microsoft.com/office/drawing/2014/main" val="20006"/>
                    </a:ext>
                  </a:extLst>
                </a:gridCol>
              </a:tblGrid>
              <a:tr h="268297">
                <a:tc>
                  <a:txBody>
                    <a:bodyPr/>
                    <a:lstStyle/>
                    <a:p>
                      <a:r>
                        <a:rPr lang="en-US" sz="800" dirty="0"/>
                        <a:t>Audience</a:t>
                      </a:r>
                    </a:p>
                  </a:txBody>
                  <a:tcPr marT="45722" marB="45722"/>
                </a:tc>
                <a:tc>
                  <a:txBody>
                    <a:bodyPr/>
                    <a:lstStyle/>
                    <a:p>
                      <a:r>
                        <a:rPr lang="en-US" sz="800" dirty="0"/>
                        <a:t>Activity/Event</a:t>
                      </a:r>
                    </a:p>
                  </a:txBody>
                  <a:tcPr marT="45722" marB="45722"/>
                </a:tc>
                <a:tc>
                  <a:txBody>
                    <a:bodyPr/>
                    <a:lstStyle/>
                    <a:p>
                      <a:r>
                        <a:rPr lang="en-US" sz="800" dirty="0"/>
                        <a:t>Purpose/Topics/Message</a:t>
                      </a:r>
                    </a:p>
                  </a:txBody>
                  <a:tcPr marT="45722" marB="45722"/>
                </a:tc>
                <a:tc>
                  <a:txBody>
                    <a:bodyPr/>
                    <a:lstStyle/>
                    <a:p>
                      <a:r>
                        <a:rPr lang="en-US" sz="800" dirty="0"/>
                        <a:t>Media</a:t>
                      </a:r>
                      <a:r>
                        <a:rPr lang="en-US" sz="800" baseline="0" dirty="0"/>
                        <a:t> Vehicle</a:t>
                      </a:r>
                      <a:endParaRPr lang="en-US" sz="800" dirty="0"/>
                    </a:p>
                  </a:txBody>
                  <a:tcPr marT="45722" marB="45722"/>
                </a:tc>
                <a:tc>
                  <a:txBody>
                    <a:bodyPr/>
                    <a:lstStyle/>
                    <a:p>
                      <a:r>
                        <a:rPr lang="en-US" sz="800" dirty="0"/>
                        <a:t>Frequency</a:t>
                      </a:r>
                    </a:p>
                  </a:txBody>
                  <a:tcPr marT="45722" marB="45722"/>
                </a:tc>
                <a:tc>
                  <a:txBody>
                    <a:bodyPr/>
                    <a:lstStyle/>
                    <a:p>
                      <a:r>
                        <a:rPr lang="en-US" sz="800" dirty="0"/>
                        <a:t>Measurement</a:t>
                      </a:r>
                    </a:p>
                  </a:txBody>
                  <a:tcPr marT="45722" marB="45722"/>
                </a:tc>
                <a:tc>
                  <a:txBody>
                    <a:bodyPr/>
                    <a:lstStyle/>
                    <a:p>
                      <a:r>
                        <a:rPr lang="en-US" sz="800" dirty="0"/>
                        <a:t>Responsible</a:t>
                      </a:r>
                    </a:p>
                  </a:txBody>
                  <a:tcPr marT="45722" marB="45722"/>
                </a:tc>
                <a:extLst>
                  <a:ext uri="{0D108BD9-81ED-4DB2-BD59-A6C34878D82A}">
                    <a16:rowId xmlns:a16="http://schemas.microsoft.com/office/drawing/2014/main" val="10000"/>
                  </a:ext>
                </a:extLst>
              </a:tr>
              <a:tr h="263123">
                <a:tc gridSpan="6">
                  <a:txBody>
                    <a:bodyPr/>
                    <a:lstStyle/>
                    <a:p>
                      <a:r>
                        <a:rPr lang="en-US" sz="1200" b="1" dirty="0"/>
                        <a:t>All MU Alumni</a:t>
                      </a:r>
                    </a:p>
                  </a:txBody>
                  <a:tcPr marT="45722" marB="45722"/>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sz="1200" b="0" dirty="0"/>
                    </a:p>
                  </a:txBody>
                  <a:tcPr marT="45722" marB="45722"/>
                </a:tc>
                <a:extLst>
                  <a:ext uri="{0D108BD9-81ED-4DB2-BD59-A6C34878D82A}">
                    <a16:rowId xmlns:a16="http://schemas.microsoft.com/office/drawing/2014/main" val="10001"/>
                  </a:ext>
                </a:extLst>
              </a:tr>
              <a:tr h="1196567">
                <a:tc>
                  <a:txBody>
                    <a:bodyPr/>
                    <a:lstStyle/>
                    <a:p>
                      <a:r>
                        <a:rPr lang="en-US" sz="1100" kern="1000" dirty="0">
                          <a:latin typeface="+mn-lt"/>
                        </a:rPr>
                        <a:t>All MU alumni</a:t>
                      </a:r>
                    </a:p>
                  </a:txBody>
                  <a:tcPr marT="45722" marB="45722"/>
                </a:tc>
                <a:tc>
                  <a:txBody>
                    <a:bodyPr/>
                    <a:lstStyle/>
                    <a:p>
                      <a:r>
                        <a:rPr lang="en-US" sz="1100" kern="1000" baseline="0" dirty="0">
                          <a:latin typeface="+mn-lt"/>
                        </a:rPr>
                        <a:t>Publish stories online and in print</a:t>
                      </a:r>
                      <a:endParaRPr lang="en-US" sz="1100" kern="1000" dirty="0">
                        <a:latin typeface="+mn-lt"/>
                      </a:endParaRPr>
                    </a:p>
                  </a:txBody>
                  <a:tcPr marT="45722" marB="45722"/>
                </a:tc>
                <a:tc>
                  <a:txBody>
                    <a:bodyPr/>
                    <a:lstStyle/>
                    <a:p>
                      <a:pPr marL="171450" indent="-171450">
                        <a:lnSpc>
                          <a:spcPts val="900"/>
                        </a:lnSpc>
                        <a:buFont typeface="Arial" pitchFamily="34" charset="0"/>
                        <a:buChar char="•"/>
                      </a:pPr>
                      <a:r>
                        <a:rPr lang="en-US" altLang="en-US" sz="1100" kern="1000" dirty="0">
                          <a:latin typeface="+mn-lt"/>
                        </a:rPr>
                        <a:t>Update</a:t>
                      </a:r>
                      <a:r>
                        <a:rPr lang="en-US" altLang="en-US" sz="1100" kern="1000" baseline="0" dirty="0">
                          <a:latin typeface="+mn-lt"/>
                        </a:rPr>
                        <a:t> on key initiatives</a:t>
                      </a:r>
                      <a:r>
                        <a:rPr lang="en-US" altLang="en-US" sz="1100" kern="1000" dirty="0">
                          <a:latin typeface="+mn-lt"/>
                        </a:rPr>
                        <a:t>, highlight student and alumni</a:t>
                      </a:r>
                      <a:r>
                        <a:rPr lang="en-US" altLang="en-US" sz="1100" kern="1000" baseline="0" dirty="0">
                          <a:latin typeface="+mn-lt"/>
                        </a:rPr>
                        <a:t> success stories, reinforce Jesuit  value proposition and MU mission</a:t>
                      </a:r>
                    </a:p>
                  </a:txBody>
                  <a:tcPr marT="45722" marB="45722"/>
                </a:tc>
                <a:tc>
                  <a:txBody>
                    <a:bodyPr/>
                    <a:lstStyle/>
                    <a:p>
                      <a:pPr marL="171450" indent="-171450">
                        <a:buFont typeface="Arial" pitchFamily="34" charset="0"/>
                        <a:buChar char="•"/>
                      </a:pPr>
                      <a:r>
                        <a:rPr lang="en-US" sz="1100" kern="1000" dirty="0">
                          <a:latin typeface="+mn-lt"/>
                        </a:rPr>
                        <a:t>Alumni news</a:t>
                      </a:r>
                    </a:p>
                    <a:p>
                      <a:pPr marL="171450" indent="-171450">
                        <a:buFont typeface="Arial" pitchFamily="34" charset="0"/>
                        <a:buChar char="•"/>
                      </a:pPr>
                      <a:r>
                        <a:rPr lang="en-US" sz="1100" kern="1000" dirty="0">
                          <a:latin typeface="+mn-lt"/>
                        </a:rPr>
                        <a:t>Marquette</a:t>
                      </a:r>
                      <a:r>
                        <a:rPr lang="en-US" sz="1100" kern="1000" baseline="0" dirty="0">
                          <a:latin typeface="+mn-lt"/>
                        </a:rPr>
                        <a:t> magazine</a:t>
                      </a:r>
                    </a:p>
                    <a:p>
                      <a:pPr marL="171450" indent="-171450">
                        <a:buFont typeface="Arial" pitchFamily="34" charset="0"/>
                        <a:buChar char="•"/>
                      </a:pPr>
                      <a:r>
                        <a:rPr lang="en-US" sz="1100" kern="1000" baseline="0" dirty="0">
                          <a:latin typeface="+mn-lt"/>
                        </a:rPr>
                        <a:t>Discover magazine</a:t>
                      </a:r>
                    </a:p>
                    <a:p>
                      <a:pPr marL="171450" indent="-171450">
                        <a:buFont typeface="Arial" pitchFamily="34" charset="0"/>
                        <a:buChar char="•"/>
                      </a:pPr>
                      <a:r>
                        <a:rPr lang="en-US" sz="1100" kern="1000" baseline="0" dirty="0">
                          <a:latin typeface="+mn-lt"/>
                        </a:rPr>
                        <a:t>MUAA website</a:t>
                      </a:r>
                    </a:p>
                    <a:p>
                      <a:pPr marL="0" indent="0">
                        <a:buFont typeface="Arial" pitchFamily="34" charset="0"/>
                        <a:buNone/>
                      </a:pPr>
                      <a:endParaRPr lang="en-US" sz="1100" kern="1000" dirty="0">
                        <a:latin typeface="+mn-lt"/>
                      </a:endParaRPr>
                    </a:p>
                  </a:txBody>
                  <a:tcPr marT="45722" marB="45722"/>
                </a:tc>
                <a:tc>
                  <a:txBody>
                    <a:bodyPr/>
                    <a:lstStyle/>
                    <a:p>
                      <a:r>
                        <a:rPr lang="en-US" sz="1100" kern="1000" dirty="0">
                          <a:latin typeface="+mn-lt"/>
                        </a:rPr>
                        <a:t>Monthly</a:t>
                      </a:r>
                    </a:p>
                    <a:p>
                      <a:r>
                        <a:rPr lang="en-US" sz="1100" kern="1000" dirty="0">
                          <a:latin typeface="+mn-lt"/>
                        </a:rPr>
                        <a:t>3X a year</a:t>
                      </a:r>
                    </a:p>
                    <a:p>
                      <a:r>
                        <a:rPr lang="en-US" sz="1100" kern="1000" dirty="0">
                          <a:latin typeface="+mn-lt"/>
                        </a:rPr>
                        <a:t>Annual</a:t>
                      </a:r>
                    </a:p>
                  </a:txBody>
                  <a:tcPr marT="45722" marB="45722"/>
                </a:tc>
                <a:tc>
                  <a:txBody>
                    <a:bodyPr/>
                    <a:lstStyle/>
                    <a:p>
                      <a:r>
                        <a:rPr lang="en-US" sz="1100" kern="1000" dirty="0">
                          <a:latin typeface="+mn-lt"/>
                        </a:rPr>
                        <a:t>Open rate/clicks</a:t>
                      </a:r>
                    </a:p>
                    <a:p>
                      <a:r>
                        <a:rPr lang="en-US" sz="1100" kern="1000" dirty="0">
                          <a:latin typeface="+mn-lt"/>
                        </a:rPr>
                        <a:t>Surveys</a:t>
                      </a:r>
                    </a:p>
                    <a:p>
                      <a:r>
                        <a:rPr lang="en-US" sz="1100" kern="1000" dirty="0">
                          <a:latin typeface="+mn-lt"/>
                        </a:rPr>
                        <a:t>Feedback</a:t>
                      </a:r>
                    </a:p>
                  </a:txBody>
                  <a:tcPr marT="45722" marB="45722"/>
                </a:tc>
                <a:tc>
                  <a:txBody>
                    <a:bodyPr/>
                    <a:lstStyle/>
                    <a:p>
                      <a:r>
                        <a:rPr lang="en-US" sz="1100" kern="1000" dirty="0"/>
                        <a:t>UA</a:t>
                      </a:r>
                    </a:p>
                    <a:p>
                      <a:r>
                        <a:rPr lang="en-US" sz="1100" kern="1000" dirty="0"/>
                        <a:t>OMC</a:t>
                      </a:r>
                    </a:p>
                    <a:p>
                      <a:r>
                        <a:rPr lang="en-US" sz="1100" kern="1000" dirty="0"/>
                        <a:t>OMC</a:t>
                      </a:r>
                    </a:p>
                  </a:txBody>
                  <a:tcPr marT="45722" marB="45722"/>
                </a:tc>
                <a:extLst>
                  <a:ext uri="{0D108BD9-81ED-4DB2-BD59-A6C34878D82A}">
                    <a16:rowId xmlns:a16="http://schemas.microsoft.com/office/drawing/2014/main" val="10002"/>
                  </a:ext>
                </a:extLst>
              </a:tr>
              <a:tr h="730891">
                <a:tc>
                  <a:txBody>
                    <a:bodyPr/>
                    <a:lstStyle/>
                    <a:p>
                      <a:endParaRPr lang="en-US" sz="1100" kern="1000" dirty="0">
                        <a:latin typeface="+mn-lt"/>
                      </a:endParaRPr>
                    </a:p>
                  </a:txBody>
                  <a:tcPr marT="45722" marB="45722"/>
                </a:tc>
                <a:tc>
                  <a:txBody>
                    <a:bodyPr/>
                    <a:lstStyle/>
                    <a:p>
                      <a:r>
                        <a:rPr lang="en-US" sz="1100" kern="1000" dirty="0">
                          <a:latin typeface="+mn-lt"/>
                        </a:rPr>
                        <a:t>National Marquette Day</a:t>
                      </a:r>
                    </a:p>
                    <a:p>
                      <a:r>
                        <a:rPr lang="en-US" sz="1100" kern="1000" dirty="0">
                          <a:latin typeface="+mn-lt"/>
                        </a:rPr>
                        <a:t>Feb. 9</a:t>
                      </a:r>
                    </a:p>
                    <a:p>
                      <a:endParaRPr lang="en-US" sz="1100" kern="1000" dirty="0">
                        <a:latin typeface="+mn-lt"/>
                      </a:endParaRPr>
                    </a:p>
                  </a:txBody>
                  <a:tcPr marT="45722" marB="45722"/>
                </a:tc>
                <a:tc>
                  <a:txBody>
                    <a:bodyPr/>
                    <a:lstStyle/>
                    <a:p>
                      <a:pPr marL="171450" lvl="0" indent="-171450" algn="l" defTabSz="914400" rtl="0" eaLnBrk="1" latinLnBrk="0" hangingPunct="1">
                        <a:lnSpc>
                          <a:spcPts val="900"/>
                        </a:lnSpc>
                        <a:buFont typeface="Arial" pitchFamily="34" charset="0"/>
                        <a:buChar char="•"/>
                      </a:pPr>
                      <a:r>
                        <a:rPr lang="en-US" altLang="en-US" sz="1100" kern="1000" dirty="0">
                          <a:latin typeface="+mn-lt"/>
                        </a:rPr>
                        <a:t>Express and</a:t>
                      </a:r>
                      <a:r>
                        <a:rPr lang="en-US" altLang="en-US" sz="1100" kern="1000" baseline="0" dirty="0">
                          <a:latin typeface="+mn-lt"/>
                        </a:rPr>
                        <a:t> grow school spirit</a:t>
                      </a:r>
                      <a:endParaRPr lang="en-US" altLang="en-US" sz="1100" kern="1000" dirty="0">
                        <a:solidFill>
                          <a:schemeClr val="dk1"/>
                        </a:solidFill>
                        <a:latin typeface="+mn-lt"/>
                        <a:ea typeface="+mn-ea"/>
                        <a:cs typeface="+mn-cs"/>
                      </a:endParaRPr>
                    </a:p>
                  </a:txBody>
                  <a:tcPr marT="45722" marB="45722"/>
                </a:tc>
                <a:tc>
                  <a:txBody>
                    <a:bodyPr/>
                    <a:lstStyle/>
                    <a:p>
                      <a:pPr marL="171450" indent="-171450">
                        <a:buFont typeface="Arial" pitchFamily="34" charset="0"/>
                        <a:buChar char="•"/>
                      </a:pPr>
                      <a:r>
                        <a:rPr lang="en-US" sz="1100" kern="1000" dirty="0">
                          <a:latin typeface="+mn-lt"/>
                        </a:rPr>
                        <a:t>Email</a:t>
                      </a:r>
                    </a:p>
                    <a:p>
                      <a:pPr marL="171450" indent="-171450">
                        <a:buFont typeface="Arial" pitchFamily="34" charset="0"/>
                        <a:buChar char="•"/>
                      </a:pPr>
                      <a:r>
                        <a:rPr lang="en-US" sz="1100" kern="1000" dirty="0">
                          <a:latin typeface="+mn-lt"/>
                        </a:rPr>
                        <a:t>In-person gatherings</a:t>
                      </a:r>
                    </a:p>
                    <a:p>
                      <a:pPr marL="171450" indent="-171450">
                        <a:buFont typeface="Arial" pitchFamily="34" charset="0"/>
                        <a:buChar char="•"/>
                      </a:pPr>
                      <a:endParaRPr lang="en-US" sz="1100" kern="1000" dirty="0">
                        <a:latin typeface="+mn-lt"/>
                      </a:endParaRPr>
                    </a:p>
                  </a:txBody>
                  <a:tcPr marT="45722" marB="45722"/>
                </a:tc>
                <a:tc>
                  <a:txBody>
                    <a:bodyPr/>
                    <a:lstStyle/>
                    <a:p>
                      <a:r>
                        <a:rPr lang="en-US" sz="1100" kern="1000" dirty="0">
                          <a:latin typeface="+mn-lt"/>
                        </a:rPr>
                        <a:t>Annual</a:t>
                      </a:r>
                    </a:p>
                  </a:txBody>
                  <a:tcPr marT="45722" marB="45722"/>
                </a:tc>
                <a:tc>
                  <a:txBody>
                    <a:bodyPr/>
                    <a:lstStyle/>
                    <a:p>
                      <a:pPr marL="0" indent="0">
                        <a:buFont typeface="Arial" pitchFamily="34" charset="0"/>
                        <a:buNone/>
                      </a:pPr>
                      <a:r>
                        <a:rPr lang="en-US" sz="1100" kern="1000" dirty="0">
                          <a:latin typeface="+mn-lt"/>
                        </a:rPr>
                        <a:t>Participation</a:t>
                      </a:r>
                    </a:p>
                    <a:p>
                      <a:pPr marL="0" indent="0">
                        <a:buFont typeface="Arial" pitchFamily="34" charset="0"/>
                        <a:buNone/>
                      </a:pPr>
                      <a:r>
                        <a:rPr lang="en-US" sz="1100" kern="1000" dirty="0">
                          <a:latin typeface="+mn-lt"/>
                        </a:rPr>
                        <a:t>#</a:t>
                      </a:r>
                      <a:r>
                        <a:rPr lang="en-US" sz="1100" kern="1000" baseline="0" dirty="0">
                          <a:latin typeface="+mn-lt"/>
                        </a:rPr>
                        <a:t> gamewatches</a:t>
                      </a:r>
                    </a:p>
                  </a:txBody>
                  <a:tcPr marT="45722" marB="45722"/>
                </a:tc>
                <a:tc>
                  <a:txBody>
                    <a:bodyPr/>
                    <a:lstStyle/>
                    <a:p>
                      <a:pPr marL="0" indent="0">
                        <a:buFont typeface="Arial" pitchFamily="34" charset="0"/>
                        <a:buNone/>
                      </a:pPr>
                      <a:r>
                        <a:rPr lang="en-US" sz="1100" kern="1000" dirty="0"/>
                        <a:t>UA</a:t>
                      </a:r>
                    </a:p>
                  </a:txBody>
                  <a:tcPr marT="45722" marB="45722"/>
                </a:tc>
                <a:extLst>
                  <a:ext uri="{0D108BD9-81ED-4DB2-BD59-A6C34878D82A}">
                    <a16:rowId xmlns:a16="http://schemas.microsoft.com/office/drawing/2014/main" val="10003"/>
                  </a:ext>
                </a:extLst>
              </a:tr>
              <a:tr h="730891">
                <a:tc>
                  <a:txBody>
                    <a:bodyPr/>
                    <a:lstStyle/>
                    <a:p>
                      <a:endParaRPr lang="en-US" sz="1100" kern="1000" dirty="0">
                        <a:latin typeface="+mn-lt"/>
                      </a:endParaRPr>
                    </a:p>
                  </a:txBody>
                  <a:tcPr marT="45722" marB="45722"/>
                </a:tc>
                <a:tc>
                  <a:txBody>
                    <a:bodyPr/>
                    <a:lstStyle/>
                    <a:p>
                      <a:r>
                        <a:rPr lang="en-US" sz="1100" kern="1000" dirty="0">
                          <a:latin typeface="+mn-lt"/>
                        </a:rPr>
                        <a:t>Give</a:t>
                      </a:r>
                      <a:r>
                        <a:rPr lang="en-US" sz="1100" kern="1000" baseline="0" dirty="0">
                          <a:latin typeface="+mn-lt"/>
                        </a:rPr>
                        <a:t> Marquette Day 2020 – Feb. 27</a:t>
                      </a:r>
                      <a:endParaRPr lang="en-US" sz="1100" kern="1000" dirty="0">
                        <a:latin typeface="+mn-lt"/>
                      </a:endParaRPr>
                    </a:p>
                  </a:txBody>
                  <a:tcPr marT="45722" marB="45722"/>
                </a:tc>
                <a:tc>
                  <a:txBody>
                    <a:bodyPr/>
                    <a:lstStyle/>
                    <a:p>
                      <a:pPr marL="171450" indent="-171450" algn="l" defTabSz="914400" rtl="0" eaLnBrk="1" latinLnBrk="0" hangingPunct="1">
                        <a:lnSpc>
                          <a:spcPts val="900"/>
                        </a:lnSpc>
                        <a:buFont typeface="Arial" pitchFamily="34" charset="0"/>
                        <a:buChar char="•"/>
                      </a:pPr>
                      <a:r>
                        <a:rPr lang="en-US" altLang="en-US" sz="1100" kern="1000" dirty="0">
                          <a:latin typeface="+mn-lt"/>
                        </a:rPr>
                        <a:t>Solicit</a:t>
                      </a:r>
                      <a:r>
                        <a:rPr lang="en-US" altLang="en-US" sz="1100" kern="1000" baseline="0" dirty="0">
                          <a:latin typeface="+mn-lt"/>
                        </a:rPr>
                        <a:t> donations</a:t>
                      </a:r>
                      <a:endParaRPr lang="en-US" altLang="en-US" sz="1100" kern="1000" dirty="0">
                        <a:solidFill>
                          <a:schemeClr val="dk1"/>
                        </a:solidFill>
                        <a:latin typeface="+mn-lt"/>
                        <a:ea typeface="+mn-ea"/>
                        <a:cs typeface="+mn-cs"/>
                      </a:endParaRPr>
                    </a:p>
                  </a:txBody>
                  <a:tcPr marT="45722" marB="45722"/>
                </a:tc>
                <a:tc>
                  <a:txBody>
                    <a:bodyPr/>
                    <a:lstStyle/>
                    <a:p>
                      <a:pPr marL="171450" indent="-171450">
                        <a:buFont typeface="Arial" pitchFamily="34" charset="0"/>
                        <a:buChar char="•"/>
                      </a:pPr>
                      <a:r>
                        <a:rPr lang="en-US" sz="1100" kern="1000" dirty="0">
                          <a:latin typeface="+mn-lt"/>
                        </a:rPr>
                        <a:t>Email</a:t>
                      </a:r>
                    </a:p>
                    <a:p>
                      <a:pPr marL="171450" indent="-171450">
                        <a:buFont typeface="Arial" pitchFamily="34" charset="0"/>
                        <a:buChar char="•"/>
                      </a:pPr>
                      <a:r>
                        <a:rPr lang="en-US" sz="1100" kern="1000" dirty="0">
                          <a:latin typeface="+mn-lt"/>
                        </a:rPr>
                        <a:t>Targete</a:t>
                      </a:r>
                      <a:r>
                        <a:rPr lang="en-US" sz="1100" kern="1000" baseline="0" dirty="0">
                          <a:latin typeface="+mn-lt"/>
                        </a:rPr>
                        <a:t>d emails via Volunteer Portal</a:t>
                      </a:r>
                    </a:p>
                    <a:p>
                      <a:pPr marL="171450" indent="-171450">
                        <a:buFont typeface="Arial" pitchFamily="34" charset="0"/>
                        <a:buChar char="•"/>
                      </a:pPr>
                      <a:r>
                        <a:rPr lang="en-US" sz="1100" kern="1000" baseline="0" dirty="0">
                          <a:latin typeface="+mn-lt"/>
                        </a:rPr>
                        <a:t>Social media </a:t>
                      </a:r>
                      <a:endParaRPr lang="en-US" sz="1100" kern="1000" dirty="0">
                        <a:latin typeface="+mn-lt"/>
                      </a:endParaRPr>
                    </a:p>
                  </a:txBody>
                  <a:tcPr marT="45722" marB="45722"/>
                </a:tc>
                <a:tc>
                  <a:txBody>
                    <a:bodyPr/>
                    <a:lstStyle/>
                    <a:p>
                      <a:r>
                        <a:rPr lang="en-US" sz="1100" kern="1000" dirty="0">
                          <a:latin typeface="+mn-lt"/>
                        </a:rPr>
                        <a:t>As needed; at least</a:t>
                      </a:r>
                      <a:r>
                        <a:rPr lang="en-US" sz="1100" kern="1000" baseline="0" dirty="0">
                          <a:latin typeface="+mn-lt"/>
                        </a:rPr>
                        <a:t> once</a:t>
                      </a:r>
                      <a:endParaRPr lang="en-US" sz="1100" kern="1000" dirty="0">
                        <a:latin typeface="+mn-lt"/>
                      </a:endParaRPr>
                    </a:p>
                  </a:txBody>
                  <a:tcPr marT="45722" marB="45722"/>
                </a:tc>
                <a:tc>
                  <a:txBody>
                    <a:bodyPr/>
                    <a:lstStyle/>
                    <a:p>
                      <a:pPr marL="171450" indent="-171450">
                        <a:buFont typeface="Arial" pitchFamily="34" charset="0"/>
                        <a:buChar char="•"/>
                      </a:pPr>
                      <a:r>
                        <a:rPr lang="en-US" sz="1100" kern="1000" dirty="0">
                          <a:latin typeface="+mn-lt"/>
                        </a:rPr>
                        <a:t>#</a:t>
                      </a:r>
                      <a:r>
                        <a:rPr lang="en-US" sz="1100" kern="1000" baseline="0" dirty="0">
                          <a:latin typeface="+mn-lt"/>
                        </a:rPr>
                        <a:t> donors</a:t>
                      </a:r>
                    </a:p>
                    <a:p>
                      <a:pPr marL="171450" indent="-171450">
                        <a:buFont typeface="Arial" pitchFamily="34" charset="0"/>
                        <a:buChar char="•"/>
                      </a:pPr>
                      <a:r>
                        <a:rPr lang="en-US" sz="1100" kern="1000" baseline="0" dirty="0">
                          <a:latin typeface="+mn-lt"/>
                        </a:rPr>
                        <a:t>responses</a:t>
                      </a:r>
                      <a:endParaRPr lang="en-US" sz="1100" kern="1000" dirty="0">
                        <a:latin typeface="+mn-lt"/>
                      </a:endParaRPr>
                    </a:p>
                  </a:txBody>
                  <a:tcPr marT="45722" marB="45722"/>
                </a:tc>
                <a:tc>
                  <a:txBody>
                    <a:bodyPr/>
                    <a:lstStyle/>
                    <a:p>
                      <a:pPr marL="0" indent="0">
                        <a:buFont typeface="Arial" pitchFamily="34" charset="0"/>
                        <a:buNone/>
                      </a:pPr>
                      <a:r>
                        <a:rPr lang="en-US" sz="1100" kern="1000" dirty="0"/>
                        <a:t>UA</a:t>
                      </a:r>
                    </a:p>
                  </a:txBody>
                  <a:tcPr marT="45722" marB="45722"/>
                </a:tc>
                <a:extLst>
                  <a:ext uri="{0D108BD9-81ED-4DB2-BD59-A6C34878D82A}">
                    <a16:rowId xmlns:a16="http://schemas.microsoft.com/office/drawing/2014/main" val="10004"/>
                  </a:ext>
                </a:extLst>
              </a:tr>
              <a:tr h="1695663">
                <a:tc>
                  <a:txBody>
                    <a:bodyPr/>
                    <a:lstStyle/>
                    <a:p>
                      <a:endParaRPr lang="en-US" sz="1100" kern="1000" dirty="0">
                        <a:latin typeface="+mn-lt"/>
                      </a:endParaRPr>
                    </a:p>
                  </a:txBody>
                  <a:tcPr marT="45722" marB="45722"/>
                </a:tc>
                <a:tc>
                  <a:txBody>
                    <a:bodyPr/>
                    <a:lstStyle/>
                    <a:p>
                      <a:r>
                        <a:rPr lang="en-US" sz="1100" kern="1000" baseline="0" dirty="0">
                          <a:latin typeface="+mn-lt"/>
                        </a:rPr>
                        <a:t>Timely, current news</a:t>
                      </a:r>
                      <a:endParaRPr lang="en-US" sz="1100" kern="1000" dirty="0">
                        <a:latin typeface="+mn-lt"/>
                      </a:endParaRPr>
                    </a:p>
                  </a:txBody>
                  <a:tcPr marT="45722" marB="45722"/>
                </a:tc>
                <a:tc>
                  <a:txBody>
                    <a:bodyPr/>
                    <a:lstStyle/>
                    <a:p>
                      <a:pPr marL="171450" lvl="0" indent="-171450" algn="l" defTabSz="914400" rtl="0" eaLnBrk="1" latinLnBrk="0" hangingPunct="1">
                        <a:lnSpc>
                          <a:spcPts val="900"/>
                        </a:lnSpc>
                        <a:buFont typeface="Arial" pitchFamily="34" charset="0"/>
                        <a:buChar char="•"/>
                      </a:pPr>
                      <a:r>
                        <a:rPr lang="en-US" altLang="en-US" sz="1100" kern="1000" dirty="0">
                          <a:latin typeface="+mn-lt"/>
                        </a:rPr>
                        <a:t>Initiatives update</a:t>
                      </a:r>
                    </a:p>
                    <a:p>
                      <a:pPr marL="171450" lvl="0" indent="-171450" algn="l" defTabSz="914400" rtl="0" eaLnBrk="1" latinLnBrk="0" hangingPunct="1">
                        <a:lnSpc>
                          <a:spcPts val="900"/>
                        </a:lnSpc>
                        <a:buFont typeface="Arial" pitchFamily="34" charset="0"/>
                        <a:buChar char="•"/>
                      </a:pPr>
                      <a:r>
                        <a:rPr lang="en-US" altLang="en-US" sz="1100" kern="1000" dirty="0">
                          <a:latin typeface="+mn-lt"/>
                        </a:rPr>
                        <a:t>MBB</a:t>
                      </a:r>
                    </a:p>
                    <a:p>
                      <a:pPr marL="171450" lvl="0" indent="-171450" algn="l" defTabSz="914400" rtl="0" eaLnBrk="1" latinLnBrk="0" hangingPunct="1">
                        <a:lnSpc>
                          <a:spcPts val="900"/>
                        </a:lnSpc>
                        <a:buFont typeface="Arial" pitchFamily="34" charset="0"/>
                        <a:buChar char="•"/>
                      </a:pPr>
                      <a:r>
                        <a:rPr lang="en-US" altLang="en-US" sz="1100" kern="1000" dirty="0">
                          <a:latin typeface="+mn-lt"/>
                        </a:rPr>
                        <a:t>Key</a:t>
                      </a:r>
                      <a:r>
                        <a:rPr lang="en-US" altLang="en-US" sz="1100" kern="1000" baseline="0" dirty="0">
                          <a:latin typeface="+mn-lt"/>
                        </a:rPr>
                        <a:t> events</a:t>
                      </a:r>
                      <a:endParaRPr lang="en-US" altLang="en-US" sz="1100" kern="1000" dirty="0">
                        <a:solidFill>
                          <a:schemeClr val="dk1"/>
                        </a:solidFill>
                        <a:latin typeface="+mn-lt"/>
                        <a:ea typeface="+mn-ea"/>
                        <a:cs typeface="+mn-cs"/>
                      </a:endParaRPr>
                    </a:p>
                  </a:txBody>
                  <a:tcPr marT="45722" marB="45722"/>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000" dirty="0">
                          <a:latin typeface="+mn-lt"/>
                        </a:rPr>
                        <a:t>Instagram</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000" dirty="0">
                          <a:latin typeface="+mn-lt"/>
                        </a:rPr>
                        <a:t>Facebook</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000" dirty="0">
                          <a:latin typeface="+mn-lt"/>
                        </a:rPr>
                        <a:t>Twitter</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000" dirty="0">
                          <a:latin typeface="+mn-lt"/>
                        </a:rPr>
                        <a:t>YouTube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000" dirty="0">
                          <a:latin typeface="+mn-lt"/>
                        </a:rPr>
                        <a:t>Pinterest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000" dirty="0">
                          <a:latin typeface="+mn-lt"/>
                        </a:rPr>
                        <a:t>Li</a:t>
                      </a:r>
                      <a:r>
                        <a:rPr lang="en-US" sz="1100" kern="1000" baseline="0" dirty="0">
                          <a:latin typeface="+mn-lt"/>
                        </a:rPr>
                        <a:t>nked In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000" baseline="0" dirty="0">
                          <a:latin typeface="+mn-lt"/>
                        </a:rPr>
                        <a:t>Four Square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000" baseline="0" dirty="0">
                          <a:latin typeface="+mn-lt"/>
                        </a:rPr>
                        <a:t>Tumblr</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000" baseline="0" dirty="0">
                          <a:latin typeface="+mn-lt"/>
                        </a:rPr>
                        <a:t>Flickr</a:t>
                      </a:r>
                      <a:endParaRPr lang="en-US" sz="1100" kern="1000" dirty="0">
                        <a:latin typeface="+mn-lt"/>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100" kern="1000" dirty="0">
                        <a:latin typeface="+mn-lt"/>
                      </a:endParaRPr>
                    </a:p>
                  </a:txBody>
                  <a:tcPr marT="45722" marB="45722"/>
                </a:tc>
                <a:tc>
                  <a:txBody>
                    <a:bodyPr/>
                    <a:lstStyle/>
                    <a:p>
                      <a:r>
                        <a:rPr lang="en-US" sz="1100" kern="1000" dirty="0">
                          <a:latin typeface="+mn-lt"/>
                        </a:rPr>
                        <a:t>As needed</a:t>
                      </a:r>
                    </a:p>
                  </a:txBody>
                  <a:tcPr marT="45722" marB="45722"/>
                </a:tc>
                <a:tc>
                  <a:txBody>
                    <a:bodyPr/>
                    <a:lstStyle/>
                    <a:p>
                      <a:pPr marL="171450" indent="-171450">
                        <a:buFont typeface="Arial" pitchFamily="34" charset="0"/>
                        <a:buChar char="•"/>
                      </a:pPr>
                      <a:r>
                        <a:rPr lang="en-US" sz="1100" kern="1000" dirty="0">
                          <a:latin typeface="+mn-lt"/>
                        </a:rPr>
                        <a:t># views</a:t>
                      </a:r>
                    </a:p>
                  </a:txBody>
                  <a:tcPr marT="45722" marB="45722"/>
                </a:tc>
                <a:tc>
                  <a:txBody>
                    <a:bodyPr/>
                    <a:lstStyle/>
                    <a:p>
                      <a:pPr marL="0" indent="0">
                        <a:buFont typeface="Arial" pitchFamily="34" charset="0"/>
                        <a:buNone/>
                      </a:pPr>
                      <a:r>
                        <a:rPr lang="en-US" sz="1100" kern="1000" dirty="0"/>
                        <a:t>UA, OMC</a:t>
                      </a:r>
                    </a:p>
                  </a:txBody>
                  <a:tcPr marT="45722" marB="45722"/>
                </a:tc>
                <a:extLst>
                  <a:ext uri="{0D108BD9-81ED-4DB2-BD59-A6C34878D82A}">
                    <a16:rowId xmlns:a16="http://schemas.microsoft.com/office/drawing/2014/main" val="10005"/>
                  </a:ext>
                </a:extLst>
              </a:tr>
              <a:tr h="409301">
                <a:tc>
                  <a:txBody>
                    <a:bodyPr/>
                    <a:lstStyle/>
                    <a:p>
                      <a:endParaRPr lang="en-US" sz="1100" kern="1000" dirty="0">
                        <a:latin typeface="+mn-lt"/>
                      </a:endParaRPr>
                    </a:p>
                  </a:txBody>
                  <a:tcPr marT="45722" marB="45722"/>
                </a:tc>
                <a:tc>
                  <a:txBody>
                    <a:bodyPr/>
                    <a:lstStyle/>
                    <a:p>
                      <a:r>
                        <a:rPr lang="en-US" sz="1100" kern="1000" dirty="0">
                          <a:latin typeface="+mn-lt"/>
                        </a:rPr>
                        <a:t>Christmas</a:t>
                      </a:r>
                    </a:p>
                  </a:txBody>
                  <a:tcPr marT="45722" marB="45722"/>
                </a:tc>
                <a:tc>
                  <a:txBody>
                    <a:bodyPr/>
                    <a:lstStyle/>
                    <a:p>
                      <a:pPr marL="171450" indent="-171450">
                        <a:buFont typeface="Arial" pitchFamily="34" charset="0"/>
                        <a:buChar char="•"/>
                      </a:pPr>
                      <a:r>
                        <a:rPr lang="en-US" sz="1100" kern="1000" dirty="0">
                          <a:latin typeface="+mn-lt"/>
                        </a:rPr>
                        <a:t>Express</a:t>
                      </a:r>
                      <a:r>
                        <a:rPr lang="en-US" sz="1100" kern="1000" baseline="0" dirty="0">
                          <a:latin typeface="+mn-lt"/>
                        </a:rPr>
                        <a:t> goodwill, gratitude</a:t>
                      </a:r>
                      <a:endParaRPr lang="en-US" sz="1100" kern="1000" dirty="0">
                        <a:latin typeface="+mn-lt"/>
                      </a:endParaRPr>
                    </a:p>
                  </a:txBody>
                  <a:tcPr marT="45722" marB="45722"/>
                </a:tc>
                <a:tc>
                  <a:txBody>
                    <a:bodyPr/>
                    <a:lstStyle/>
                    <a:p>
                      <a:pPr marL="171450" indent="-171450">
                        <a:buFont typeface="Arial" pitchFamily="34" charset="0"/>
                        <a:buChar char="•"/>
                      </a:pPr>
                      <a:r>
                        <a:rPr lang="en-US" sz="1100" kern="1000" dirty="0">
                          <a:latin typeface="+mn-lt"/>
                        </a:rPr>
                        <a:t>Email/video</a:t>
                      </a:r>
                    </a:p>
                  </a:txBody>
                  <a:tcPr marT="45722" marB="45722"/>
                </a:tc>
                <a:tc>
                  <a:txBody>
                    <a:bodyPr/>
                    <a:lstStyle/>
                    <a:p>
                      <a:pPr marL="171450" indent="-171450">
                        <a:buFont typeface="Arial" pitchFamily="34" charset="0"/>
                        <a:buChar char="•"/>
                      </a:pPr>
                      <a:r>
                        <a:rPr lang="en-US" sz="1100" kern="1000" dirty="0">
                          <a:latin typeface="+mn-lt"/>
                        </a:rPr>
                        <a:t>Annually</a:t>
                      </a:r>
                    </a:p>
                  </a:txBody>
                  <a:tcPr marT="45722" marB="45722"/>
                </a:tc>
                <a:tc>
                  <a:txBody>
                    <a:bodyPr/>
                    <a:lstStyle/>
                    <a:p>
                      <a:pPr marL="171450" indent="-171450">
                        <a:buFont typeface="Arial" pitchFamily="34" charset="0"/>
                        <a:buChar char="•"/>
                      </a:pPr>
                      <a:r>
                        <a:rPr lang="en-US" sz="1100" kern="1000" dirty="0">
                          <a:latin typeface="+mn-lt"/>
                        </a:rPr>
                        <a:t>Open</a:t>
                      </a:r>
                      <a:r>
                        <a:rPr lang="en-US" sz="1100" kern="1000" baseline="0" dirty="0">
                          <a:latin typeface="+mn-lt"/>
                        </a:rPr>
                        <a:t> rate</a:t>
                      </a:r>
                    </a:p>
                    <a:p>
                      <a:pPr marL="171450" indent="-171450">
                        <a:buFont typeface="Arial" pitchFamily="34" charset="0"/>
                        <a:buChar char="•"/>
                      </a:pPr>
                      <a:r>
                        <a:rPr lang="en-US" sz="1100" kern="1000" baseline="0" dirty="0">
                          <a:latin typeface="+mn-lt"/>
                        </a:rPr>
                        <a:t>Feedback</a:t>
                      </a:r>
                      <a:endParaRPr lang="en-US" sz="1100" kern="1000" dirty="0">
                        <a:latin typeface="+mn-lt"/>
                      </a:endParaRPr>
                    </a:p>
                  </a:txBody>
                  <a:tcPr marT="45722" marB="45722"/>
                </a:tc>
                <a:tc>
                  <a:txBody>
                    <a:bodyPr/>
                    <a:lstStyle/>
                    <a:p>
                      <a:pPr marL="0" indent="0">
                        <a:buFont typeface="Arial" pitchFamily="34" charset="0"/>
                        <a:buNone/>
                      </a:pPr>
                      <a:r>
                        <a:rPr lang="en-US" sz="1100" kern="1000" dirty="0"/>
                        <a:t> </a:t>
                      </a:r>
                    </a:p>
                  </a:txBody>
                  <a:tcPr marT="45722" marB="45722"/>
                </a:tc>
                <a:extLst>
                  <a:ext uri="{0D108BD9-81ED-4DB2-BD59-A6C34878D82A}">
                    <a16:rowId xmlns:a16="http://schemas.microsoft.com/office/drawing/2014/main" val="10006"/>
                  </a:ext>
                </a:extLst>
              </a:tr>
              <a:tr h="581432">
                <a:tc>
                  <a:txBody>
                    <a:bodyPr/>
                    <a:lstStyle/>
                    <a:p>
                      <a:endParaRPr lang="en-US" sz="1100" kern="1000" dirty="0">
                        <a:latin typeface="+mn-lt"/>
                      </a:endParaRPr>
                    </a:p>
                  </a:txBody>
                  <a:tcPr marT="45722" marB="45722"/>
                </a:tc>
                <a:tc>
                  <a:txBody>
                    <a:bodyPr/>
                    <a:lstStyle/>
                    <a:p>
                      <a:r>
                        <a:rPr lang="en-US" sz="1100" kern="1000" dirty="0">
                          <a:latin typeface="+mn-lt"/>
                        </a:rPr>
                        <a:t>Lent/Advent retreats</a:t>
                      </a:r>
                    </a:p>
                  </a:txBody>
                  <a:tcPr marT="45722" marB="45722"/>
                </a:tc>
                <a:tc>
                  <a:txBody>
                    <a:bodyPr/>
                    <a:lstStyle/>
                    <a:p>
                      <a:pPr marL="171450" indent="-171450">
                        <a:buFont typeface="Arial" pitchFamily="34" charset="0"/>
                        <a:buChar char="•"/>
                      </a:pPr>
                      <a:r>
                        <a:rPr lang="en-US" sz="1100" kern="1000" dirty="0">
                          <a:latin typeface="+mn-lt"/>
                        </a:rPr>
                        <a:t>Promote</a:t>
                      </a:r>
                      <a:r>
                        <a:rPr lang="en-US" sz="1100" kern="1000" baseline="0" dirty="0">
                          <a:latin typeface="+mn-lt"/>
                        </a:rPr>
                        <a:t> Ignatian spirituality</a:t>
                      </a:r>
                      <a:endParaRPr lang="en-US" sz="1100" kern="1000" dirty="0">
                        <a:latin typeface="+mn-lt"/>
                      </a:endParaRPr>
                    </a:p>
                  </a:txBody>
                  <a:tcPr marT="45722" marB="45722"/>
                </a:tc>
                <a:tc>
                  <a:txBody>
                    <a:bodyPr/>
                    <a:lstStyle/>
                    <a:p>
                      <a:pPr marL="171450" indent="-171450">
                        <a:buFont typeface="Arial" pitchFamily="34" charset="0"/>
                        <a:buChar char="•"/>
                      </a:pPr>
                      <a:r>
                        <a:rPr lang="en-US" sz="1100" kern="1000" dirty="0">
                          <a:latin typeface="+mn-lt"/>
                        </a:rPr>
                        <a:t>Email</a:t>
                      </a:r>
                    </a:p>
                  </a:txBody>
                  <a:tcPr marT="45722" marB="45722"/>
                </a:tc>
                <a:tc>
                  <a:txBody>
                    <a:bodyPr/>
                    <a:lstStyle/>
                    <a:p>
                      <a:pPr marL="171450" indent="-171450">
                        <a:buFont typeface="Arial" pitchFamily="34" charset="0"/>
                        <a:buChar char="•"/>
                      </a:pPr>
                      <a:r>
                        <a:rPr lang="en-US" sz="1100" kern="1000" dirty="0">
                          <a:latin typeface="+mn-lt"/>
                        </a:rPr>
                        <a:t>Once a year</a:t>
                      </a:r>
                    </a:p>
                  </a:txBody>
                  <a:tcPr marT="45722" marB="45722"/>
                </a:tc>
                <a:tc>
                  <a:txBody>
                    <a:bodyPr/>
                    <a:lstStyle/>
                    <a:p>
                      <a:pPr marL="171450" indent="-171450">
                        <a:buFont typeface="Arial" pitchFamily="34" charset="0"/>
                        <a:buChar char="•"/>
                      </a:pPr>
                      <a:r>
                        <a:rPr lang="en-US" sz="1100" kern="1000" dirty="0">
                          <a:latin typeface="+mn-lt"/>
                        </a:rPr>
                        <a:t>Feedback</a:t>
                      </a:r>
                    </a:p>
                  </a:txBody>
                  <a:tcPr marT="45722" marB="45722"/>
                </a:tc>
                <a:tc>
                  <a:txBody>
                    <a:bodyPr/>
                    <a:lstStyle/>
                    <a:p>
                      <a:pPr marL="0" indent="0">
                        <a:buFont typeface="Arial" pitchFamily="34" charset="0"/>
                        <a:buNone/>
                      </a:pPr>
                      <a:r>
                        <a:rPr lang="en-US" sz="1100" kern="1000" baseline="0" dirty="0"/>
                        <a:t>X</a:t>
                      </a:r>
                      <a:endParaRPr lang="en-US" sz="1100" kern="1000" dirty="0"/>
                    </a:p>
                  </a:txBody>
                  <a:tcPr marT="45722" marB="45722"/>
                </a:tc>
                <a:extLst>
                  <a:ext uri="{0D108BD9-81ED-4DB2-BD59-A6C34878D82A}">
                    <a16:rowId xmlns:a16="http://schemas.microsoft.com/office/drawing/2014/main" val="10007"/>
                  </a:ext>
                </a:extLst>
              </a:tr>
              <a:tr h="916520">
                <a:tc>
                  <a:txBody>
                    <a:bodyPr/>
                    <a:lstStyle/>
                    <a:p>
                      <a:r>
                        <a:rPr lang="en-US" sz="1100" kern="1000" dirty="0">
                          <a:latin typeface="+mn-lt"/>
                        </a:rPr>
                        <a:t>Cross-section</a:t>
                      </a:r>
                      <a:r>
                        <a:rPr lang="en-US" sz="1100" kern="1000" baseline="0" dirty="0">
                          <a:latin typeface="+mn-lt"/>
                        </a:rPr>
                        <a:t> of alumni</a:t>
                      </a:r>
                      <a:endParaRPr lang="en-US" sz="1100" kern="1000" dirty="0">
                        <a:latin typeface="+mn-lt"/>
                      </a:endParaRPr>
                    </a:p>
                  </a:txBody>
                  <a:tcPr marT="45722" marB="45722"/>
                </a:tc>
                <a:tc>
                  <a:txBody>
                    <a:bodyPr/>
                    <a:lstStyle/>
                    <a:p>
                      <a:r>
                        <a:rPr lang="en-US" sz="1100" kern="1000" dirty="0">
                          <a:latin typeface="+mn-lt"/>
                        </a:rPr>
                        <a:t>Special campus events</a:t>
                      </a:r>
                    </a:p>
                    <a:p>
                      <a:r>
                        <a:rPr lang="en-US" sz="1100" kern="1000" dirty="0">
                          <a:latin typeface="+mn-lt"/>
                        </a:rPr>
                        <a:t>  - M</a:t>
                      </a:r>
                      <a:r>
                        <a:rPr lang="en-US" sz="1100" kern="1000" baseline="0" dirty="0">
                          <a:latin typeface="+mn-lt"/>
                        </a:rPr>
                        <a:t> Club Hall of Fame Induction</a:t>
                      </a:r>
                      <a:endParaRPr lang="en-US" sz="1100" kern="1000" dirty="0">
                        <a:latin typeface="+mn-lt"/>
                      </a:endParaRPr>
                    </a:p>
                    <a:p>
                      <a:r>
                        <a:rPr lang="en-US" sz="1100" kern="1000" dirty="0">
                          <a:latin typeface="+mn-lt"/>
                        </a:rPr>
                        <a:t> </a:t>
                      </a:r>
                    </a:p>
                  </a:txBody>
                  <a:tcPr marT="45722" marB="45722"/>
                </a:tc>
                <a:tc>
                  <a:txBody>
                    <a:bodyPr/>
                    <a:lstStyle/>
                    <a:p>
                      <a:pPr marL="171450" indent="-171450">
                        <a:buFont typeface="Arial" pitchFamily="34" charset="0"/>
                        <a:buChar char="•"/>
                      </a:pPr>
                      <a:r>
                        <a:rPr lang="en-US" sz="1100" kern="1000" dirty="0">
                          <a:latin typeface="+mn-lt"/>
                        </a:rPr>
                        <a:t>Engage</a:t>
                      </a:r>
                      <a:r>
                        <a:rPr lang="en-US" sz="1100" kern="1000" baseline="0" dirty="0">
                          <a:latin typeface="+mn-lt"/>
                        </a:rPr>
                        <a:t> and inform</a:t>
                      </a:r>
                      <a:endParaRPr lang="en-US" sz="1100" kern="1000" dirty="0">
                        <a:latin typeface="+mn-lt"/>
                      </a:endParaRPr>
                    </a:p>
                  </a:txBody>
                  <a:tcPr marT="45722" marB="45722"/>
                </a:tc>
                <a:tc>
                  <a:txBody>
                    <a:bodyPr/>
                    <a:lstStyle/>
                    <a:p>
                      <a:pPr marL="171450" indent="-171450">
                        <a:buFont typeface="Arial" pitchFamily="34" charset="0"/>
                        <a:buChar char="•"/>
                      </a:pPr>
                      <a:r>
                        <a:rPr lang="en-US" sz="1100" kern="1000" dirty="0">
                          <a:latin typeface="+mn-lt"/>
                        </a:rPr>
                        <a:t>Face to</a:t>
                      </a:r>
                      <a:r>
                        <a:rPr lang="en-US" sz="1100" kern="1000" baseline="0" dirty="0">
                          <a:latin typeface="+mn-lt"/>
                        </a:rPr>
                        <a:t> Face</a:t>
                      </a:r>
                      <a:endParaRPr lang="en-US" sz="1100" kern="1000" dirty="0">
                        <a:latin typeface="+mn-lt"/>
                      </a:endParaRPr>
                    </a:p>
                  </a:txBody>
                  <a:tcPr marT="45722" marB="45722"/>
                </a:tc>
                <a:tc>
                  <a:txBody>
                    <a:bodyPr/>
                    <a:lstStyle/>
                    <a:p>
                      <a:pPr marL="171450" indent="-171450">
                        <a:buFont typeface="Arial" pitchFamily="34" charset="0"/>
                        <a:buChar char="•"/>
                      </a:pPr>
                      <a:r>
                        <a:rPr lang="en-US" sz="1100" kern="1000" dirty="0">
                          <a:latin typeface="+mn-lt"/>
                        </a:rPr>
                        <a:t>1x/year</a:t>
                      </a:r>
                    </a:p>
                  </a:txBody>
                  <a:tcPr marT="45722" marB="45722"/>
                </a:tc>
                <a:tc>
                  <a:txBody>
                    <a:bodyPr/>
                    <a:lstStyle/>
                    <a:p>
                      <a:pPr marL="171450" indent="-171450">
                        <a:buFont typeface="Arial" pitchFamily="34" charset="0"/>
                        <a:buChar char="•"/>
                      </a:pPr>
                      <a:r>
                        <a:rPr lang="en-US" sz="1100" kern="1000" dirty="0">
                          <a:latin typeface="+mn-lt"/>
                        </a:rPr>
                        <a:t>Feedback</a:t>
                      </a:r>
                    </a:p>
                  </a:txBody>
                  <a:tcPr marT="45722" marB="45722"/>
                </a:tc>
                <a:tc>
                  <a:txBody>
                    <a:bodyPr/>
                    <a:lstStyle/>
                    <a:p>
                      <a:pPr marL="0" indent="0">
                        <a:buFont typeface="Arial" pitchFamily="34" charset="0"/>
                        <a:buNone/>
                      </a:pPr>
                      <a:endParaRPr lang="en-US" sz="1100" kern="1000" dirty="0"/>
                    </a:p>
                  </a:txBody>
                  <a:tcPr marT="45722" marB="4572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2058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D293B-3D52-41B8-85B7-912018159F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FDE2E0-B106-4D4B-9414-105AA1A7D184}"/>
              </a:ext>
            </a:extLst>
          </p:cNvPr>
          <p:cNvSpPr>
            <a:spLocks noGrp="1"/>
          </p:cNvSpPr>
          <p:nvPr>
            <p:ph idx="1"/>
          </p:nvPr>
        </p:nvSpPr>
        <p:spPr/>
        <p:txBody>
          <a:bodyPr/>
          <a:lstStyle/>
          <a:p>
            <a:endParaRPr lang="en-US"/>
          </a:p>
        </p:txBody>
      </p:sp>
      <p:graphicFrame>
        <p:nvGraphicFramePr>
          <p:cNvPr id="4" name="Table 3">
            <a:extLst>
              <a:ext uri="{FF2B5EF4-FFF2-40B4-BE49-F238E27FC236}">
                <a16:creationId xmlns:a16="http://schemas.microsoft.com/office/drawing/2014/main" id="{599F88E7-1ED7-4F82-9618-D0B031647B4E}"/>
              </a:ext>
            </a:extLst>
          </p:cNvPr>
          <p:cNvGraphicFramePr>
            <a:graphicFrameLocks noGrp="1"/>
          </p:cNvGraphicFramePr>
          <p:nvPr>
            <p:extLst>
              <p:ext uri="{D42A27DB-BD31-4B8C-83A1-F6EECF244321}">
                <p14:modId xmlns:p14="http://schemas.microsoft.com/office/powerpoint/2010/main" val="97639749"/>
              </p:ext>
            </p:extLst>
          </p:nvPr>
        </p:nvGraphicFramePr>
        <p:xfrm>
          <a:off x="156755" y="0"/>
          <a:ext cx="11878489" cy="6674184"/>
        </p:xfrm>
        <a:graphic>
          <a:graphicData uri="http://schemas.openxmlformats.org/drawingml/2006/table">
            <a:tbl>
              <a:tblPr firstRow="1" bandRow="1">
                <a:tableStyleId>{5C22544A-7EE6-4342-B048-85BDC9FD1C3A}</a:tableStyleId>
              </a:tblPr>
              <a:tblGrid>
                <a:gridCol w="1696927">
                  <a:extLst>
                    <a:ext uri="{9D8B030D-6E8A-4147-A177-3AD203B41FA5}">
                      <a16:colId xmlns:a16="http://schemas.microsoft.com/office/drawing/2014/main" val="20000"/>
                    </a:ext>
                  </a:extLst>
                </a:gridCol>
                <a:gridCol w="1696927">
                  <a:extLst>
                    <a:ext uri="{9D8B030D-6E8A-4147-A177-3AD203B41FA5}">
                      <a16:colId xmlns:a16="http://schemas.microsoft.com/office/drawing/2014/main" val="20001"/>
                    </a:ext>
                  </a:extLst>
                </a:gridCol>
                <a:gridCol w="1696927">
                  <a:extLst>
                    <a:ext uri="{9D8B030D-6E8A-4147-A177-3AD203B41FA5}">
                      <a16:colId xmlns:a16="http://schemas.microsoft.com/office/drawing/2014/main" val="20002"/>
                    </a:ext>
                  </a:extLst>
                </a:gridCol>
                <a:gridCol w="1696927">
                  <a:extLst>
                    <a:ext uri="{9D8B030D-6E8A-4147-A177-3AD203B41FA5}">
                      <a16:colId xmlns:a16="http://schemas.microsoft.com/office/drawing/2014/main" val="20003"/>
                    </a:ext>
                  </a:extLst>
                </a:gridCol>
                <a:gridCol w="1696927">
                  <a:extLst>
                    <a:ext uri="{9D8B030D-6E8A-4147-A177-3AD203B41FA5}">
                      <a16:colId xmlns:a16="http://schemas.microsoft.com/office/drawing/2014/main" val="20004"/>
                    </a:ext>
                  </a:extLst>
                </a:gridCol>
                <a:gridCol w="1696927">
                  <a:extLst>
                    <a:ext uri="{9D8B030D-6E8A-4147-A177-3AD203B41FA5}">
                      <a16:colId xmlns:a16="http://schemas.microsoft.com/office/drawing/2014/main" val="20005"/>
                    </a:ext>
                  </a:extLst>
                </a:gridCol>
                <a:gridCol w="1696927">
                  <a:extLst>
                    <a:ext uri="{9D8B030D-6E8A-4147-A177-3AD203B41FA5}">
                      <a16:colId xmlns:a16="http://schemas.microsoft.com/office/drawing/2014/main" val="20006"/>
                    </a:ext>
                  </a:extLst>
                </a:gridCol>
              </a:tblGrid>
              <a:tr h="5002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Audience</a:t>
                      </a:r>
                    </a:p>
                    <a:p>
                      <a:endParaRPr lang="en-US" sz="800" dirty="0"/>
                    </a:p>
                  </a:txBody>
                  <a:tcPr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Activity/Event</a:t>
                      </a:r>
                    </a:p>
                    <a:p>
                      <a:endParaRPr lang="en-US" sz="800" dirty="0"/>
                    </a:p>
                  </a:txBody>
                  <a:tcPr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Purpose/Topics/ Message</a:t>
                      </a:r>
                    </a:p>
                    <a:p>
                      <a:endParaRPr lang="en-US" sz="800" dirty="0"/>
                    </a:p>
                  </a:txBody>
                  <a:tcPr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Media</a:t>
                      </a:r>
                      <a:r>
                        <a:rPr lang="en-US" sz="800" baseline="0" dirty="0"/>
                        <a:t> Vehicle</a:t>
                      </a:r>
                      <a:endParaRPr lang="en-US" sz="800" dirty="0"/>
                    </a:p>
                    <a:p>
                      <a:endParaRPr lang="en-US" sz="800" dirty="0"/>
                    </a:p>
                  </a:txBody>
                  <a:tcPr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Frequency</a:t>
                      </a:r>
                    </a:p>
                    <a:p>
                      <a:endParaRPr lang="en-US" sz="800" dirty="0"/>
                    </a:p>
                  </a:txBody>
                  <a:tcPr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Measurement</a:t>
                      </a:r>
                    </a:p>
                    <a:p>
                      <a:endParaRPr lang="en-US" sz="800" dirty="0"/>
                    </a:p>
                  </a:txBody>
                  <a:tcPr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Responsible</a:t>
                      </a:r>
                    </a:p>
                    <a:p>
                      <a:endParaRPr lang="en-US" sz="800" dirty="0"/>
                    </a:p>
                  </a:txBody>
                  <a:tcPr marT="45719" marB="45719"/>
                </a:tc>
                <a:extLst>
                  <a:ext uri="{0D108BD9-81ED-4DB2-BD59-A6C34878D82A}">
                    <a16:rowId xmlns:a16="http://schemas.microsoft.com/office/drawing/2014/main" val="10003"/>
                  </a:ext>
                </a:extLst>
              </a:tr>
              <a:tr h="326022">
                <a:tc gridSpan="6">
                  <a:txBody>
                    <a:bodyPr/>
                    <a:lstStyle/>
                    <a:p>
                      <a:r>
                        <a:rPr lang="en-US" sz="1200" dirty="0"/>
                        <a:t>College/Unit Leadership Councils, College-based alumni groups and Interest-based groups</a:t>
                      </a:r>
                      <a:endParaRPr lang="en-US" sz="1200" b="0" dirty="0"/>
                    </a:p>
                  </a:txBody>
                  <a:tcPr marT="45719" marB="45719"/>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b="0" dirty="0"/>
                    </a:p>
                  </a:txBody>
                  <a:tcPr marT="45719" marB="45719"/>
                </a:tc>
                <a:extLst>
                  <a:ext uri="{0D108BD9-81ED-4DB2-BD59-A6C34878D82A}">
                    <a16:rowId xmlns:a16="http://schemas.microsoft.com/office/drawing/2014/main" val="10001"/>
                  </a:ext>
                </a:extLst>
              </a:tr>
              <a:tr h="1449723">
                <a:tc>
                  <a:txBody>
                    <a:bodyPr/>
                    <a:lstStyle/>
                    <a:p>
                      <a:r>
                        <a:rPr lang="en-US" sz="1100" dirty="0"/>
                        <a:t>Arts &amp;</a:t>
                      </a:r>
                      <a:r>
                        <a:rPr lang="en-US" sz="1100" baseline="0" dirty="0"/>
                        <a:t> Sciences</a:t>
                      </a:r>
                      <a:endParaRPr lang="en-US" sz="1100" dirty="0"/>
                    </a:p>
                    <a:p>
                      <a:r>
                        <a:rPr lang="en-US" sz="1100" dirty="0"/>
                        <a:t>Business</a:t>
                      </a:r>
                    </a:p>
                    <a:p>
                      <a:r>
                        <a:rPr lang="en-US" sz="1100" dirty="0"/>
                        <a:t>Communications</a:t>
                      </a:r>
                    </a:p>
                    <a:p>
                      <a:r>
                        <a:rPr lang="en-US" sz="1100" dirty="0"/>
                        <a:t>Dentistry</a:t>
                      </a:r>
                    </a:p>
                    <a:p>
                      <a:r>
                        <a:rPr lang="en-US" sz="1100" dirty="0"/>
                        <a:t>Education</a:t>
                      </a:r>
                    </a:p>
                    <a:p>
                      <a:r>
                        <a:rPr lang="en-US" sz="1100" dirty="0"/>
                        <a:t>Engineering</a:t>
                      </a:r>
                    </a:p>
                    <a:p>
                      <a:r>
                        <a:rPr lang="en-US" sz="1100" dirty="0"/>
                        <a:t>Health</a:t>
                      </a:r>
                      <a:r>
                        <a:rPr lang="en-US" sz="1100" baseline="0" dirty="0"/>
                        <a:t> Sciences</a:t>
                      </a:r>
                    </a:p>
                    <a:p>
                      <a:r>
                        <a:rPr lang="en-US" sz="1100" baseline="0" dirty="0"/>
                        <a:t>Law </a:t>
                      </a:r>
                    </a:p>
                    <a:p>
                      <a:r>
                        <a:rPr lang="en-US" sz="1100" baseline="0" dirty="0"/>
                        <a:t>Nursing</a:t>
                      </a:r>
                    </a:p>
                    <a:p>
                      <a:r>
                        <a:rPr lang="en-US" sz="1100" baseline="0" dirty="0"/>
                        <a:t>Innovation </a:t>
                      </a:r>
                    </a:p>
                    <a:p>
                      <a:r>
                        <a:rPr lang="en-US" sz="1100" baseline="0" dirty="0"/>
                        <a:t>Grad School</a:t>
                      </a:r>
                    </a:p>
                    <a:p>
                      <a:r>
                        <a:rPr lang="en-US" sz="1100" baseline="0" dirty="0"/>
                        <a:t>BAA, HAA, LGBT, AMUW +</a:t>
                      </a:r>
                    </a:p>
                  </a:txBody>
                  <a:tcPr marT="45719" marB="45719"/>
                </a:tc>
                <a:tc>
                  <a:txBody>
                    <a:bodyPr/>
                    <a:lstStyle/>
                    <a:p>
                      <a:r>
                        <a:rPr lang="en-US" sz="1100" dirty="0"/>
                        <a:t>Meetings/Events</a:t>
                      </a:r>
                    </a:p>
                    <a:p>
                      <a:r>
                        <a:rPr lang="en-US" sz="1100" dirty="0"/>
                        <a:t>Volunteer</a:t>
                      </a:r>
                      <a:r>
                        <a:rPr lang="en-US" sz="1100" baseline="0" dirty="0"/>
                        <a:t> Summit</a:t>
                      </a:r>
                      <a:endParaRPr lang="en-US" sz="1100" dirty="0"/>
                    </a:p>
                    <a:p>
                      <a:r>
                        <a:rPr lang="en-US" sz="1100" dirty="0"/>
                        <a:t>Publish</a:t>
                      </a:r>
                      <a:r>
                        <a:rPr lang="en-US" sz="1100" baseline="0" dirty="0"/>
                        <a:t> magazine</a:t>
                      </a:r>
                      <a:endParaRPr lang="en-US" sz="1100" dirty="0"/>
                    </a:p>
                  </a:txBody>
                  <a:tcPr marT="45719" marB="45719"/>
                </a:tc>
                <a:tc>
                  <a:txBody>
                    <a:bodyPr/>
                    <a:lstStyle/>
                    <a:p>
                      <a:pPr marL="171450" indent="-171450">
                        <a:lnSpc>
                          <a:spcPts val="900"/>
                        </a:lnSpc>
                        <a:buFont typeface="Arial" pitchFamily="34" charset="0"/>
                        <a:buChar char="•"/>
                      </a:pPr>
                      <a:r>
                        <a:rPr lang="en-US" altLang="en-US" sz="1100" dirty="0"/>
                        <a:t>Dean’s message</a:t>
                      </a:r>
                    </a:p>
                    <a:p>
                      <a:pPr marL="171450" indent="-171450">
                        <a:lnSpc>
                          <a:spcPts val="900"/>
                        </a:lnSpc>
                        <a:buFont typeface="Arial" pitchFamily="34" charset="0"/>
                        <a:buChar char="•"/>
                      </a:pPr>
                      <a:r>
                        <a:rPr lang="en-US" altLang="en-US" sz="1100" dirty="0"/>
                        <a:t>Key initiatives</a:t>
                      </a:r>
                    </a:p>
                    <a:p>
                      <a:pPr marL="171450" indent="-171450">
                        <a:lnSpc>
                          <a:spcPts val="900"/>
                        </a:lnSpc>
                        <a:buFont typeface="Arial" pitchFamily="34" charset="0"/>
                        <a:buChar char="•"/>
                      </a:pPr>
                      <a:r>
                        <a:rPr lang="en-US" altLang="en-US" sz="1100" dirty="0"/>
                        <a:t>Curriculum</a:t>
                      </a:r>
                    </a:p>
                    <a:p>
                      <a:pPr marL="171450" indent="-171450">
                        <a:lnSpc>
                          <a:spcPts val="900"/>
                        </a:lnSpc>
                        <a:buFont typeface="Arial" pitchFamily="34" charset="0"/>
                        <a:buChar char="•"/>
                      </a:pPr>
                      <a:r>
                        <a:rPr lang="en-US" altLang="en-US" sz="1100" dirty="0"/>
                        <a:t>Success</a:t>
                      </a:r>
                      <a:r>
                        <a:rPr lang="en-US" altLang="en-US" sz="1100" baseline="0" dirty="0"/>
                        <a:t> stories</a:t>
                      </a:r>
                      <a:endParaRPr lang="en-US" altLang="en-US" sz="1100" dirty="0"/>
                    </a:p>
                  </a:txBody>
                  <a:tcPr marT="45719" marB="45719"/>
                </a:tc>
                <a:tc>
                  <a:txBody>
                    <a:bodyPr/>
                    <a:lstStyle/>
                    <a:p>
                      <a:pPr marL="171450" indent="-171450">
                        <a:buFont typeface="Arial" pitchFamily="34" charset="0"/>
                        <a:buChar char="•"/>
                      </a:pPr>
                      <a:r>
                        <a:rPr lang="en-US" sz="1100" dirty="0"/>
                        <a:t>Magazine</a:t>
                      </a:r>
                    </a:p>
                  </a:txBody>
                  <a:tcPr marT="45719" marB="45719"/>
                </a:tc>
                <a:tc>
                  <a:txBody>
                    <a:bodyPr/>
                    <a:lstStyle/>
                    <a:p>
                      <a:pPr marL="171450" indent="-171450">
                        <a:buFont typeface="Arial" pitchFamily="34" charset="0"/>
                        <a:buChar char="•"/>
                      </a:pPr>
                      <a:r>
                        <a:rPr lang="en-US" sz="1100" dirty="0"/>
                        <a:t>Annual</a:t>
                      </a:r>
                    </a:p>
                    <a:p>
                      <a:pPr marL="171450" indent="-171450">
                        <a:buFont typeface="Arial" pitchFamily="34" charset="0"/>
                        <a:buChar char="•"/>
                      </a:pPr>
                      <a:r>
                        <a:rPr lang="en-US" sz="1100" dirty="0"/>
                        <a:t>Bi-Annual (Law and</a:t>
                      </a:r>
                      <a:r>
                        <a:rPr lang="en-US" sz="1100" baseline="0" dirty="0"/>
                        <a:t> Dentistry)</a:t>
                      </a:r>
                      <a:endParaRPr lang="en-US" sz="1100" dirty="0"/>
                    </a:p>
                  </a:txBody>
                  <a:tcPr marT="45719" marB="45719"/>
                </a:tc>
                <a:tc>
                  <a:txBody>
                    <a:bodyPr/>
                    <a:lstStyle/>
                    <a:p>
                      <a:pPr marL="171450" indent="-171450">
                        <a:buFont typeface="Arial" pitchFamily="34" charset="0"/>
                        <a:buChar char="•"/>
                      </a:pPr>
                      <a:r>
                        <a:rPr lang="en-US" sz="1100" dirty="0"/>
                        <a:t>Feedback</a:t>
                      </a:r>
                    </a:p>
                  </a:txBody>
                  <a:tcPr marT="45719" marB="45719"/>
                </a:tc>
                <a:tc>
                  <a:txBody>
                    <a:bodyPr/>
                    <a:lstStyle/>
                    <a:p>
                      <a:pPr marL="0" indent="0">
                        <a:buFont typeface="Arial" pitchFamily="34" charset="0"/>
                        <a:buNone/>
                      </a:pPr>
                      <a:r>
                        <a:rPr lang="en-US" sz="1100" dirty="0"/>
                        <a:t>UA</a:t>
                      </a:r>
                    </a:p>
                  </a:txBody>
                  <a:tcPr marT="45719" marB="45719"/>
                </a:tc>
                <a:extLst>
                  <a:ext uri="{0D108BD9-81ED-4DB2-BD59-A6C34878D82A}">
                    <a16:rowId xmlns:a16="http://schemas.microsoft.com/office/drawing/2014/main" val="10002"/>
                  </a:ext>
                </a:extLst>
              </a:tr>
              <a:tr h="326022">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t>Marquette</a:t>
                      </a:r>
                      <a:r>
                        <a:rPr lang="en-US" sz="1200" kern="1200" baseline="0" dirty="0"/>
                        <a:t> Volunteers</a:t>
                      </a:r>
                      <a:endParaRPr lang="en-US" sz="1200" b="0" kern="1200" dirty="0">
                        <a:solidFill>
                          <a:schemeClr val="dk1"/>
                        </a:solidFill>
                        <a:latin typeface="+mn-lt"/>
                        <a:ea typeface="+mn-ea"/>
                        <a:cs typeface="+mn-cs"/>
                      </a:endParaRPr>
                    </a:p>
                  </a:txBody>
                  <a:tcPr marT="45719" marB="45719"/>
                </a:tc>
                <a:tc hMerge="1">
                  <a:txBody>
                    <a:bodyPr/>
                    <a:lstStyle/>
                    <a:p>
                      <a:endParaRPr lang="en-US" sz="800" dirty="0"/>
                    </a:p>
                  </a:txBody>
                  <a:tcPr/>
                </a:tc>
                <a:tc hMerge="1">
                  <a:txBody>
                    <a:bodyPr/>
                    <a:lstStyle/>
                    <a:p>
                      <a:pPr marL="171450" indent="-171450">
                        <a:buFont typeface="Arial" pitchFamily="34" charset="0"/>
                        <a:buChar char="•"/>
                      </a:pPr>
                      <a:endParaRPr lang="en-US" sz="800" dirty="0"/>
                    </a:p>
                  </a:txBody>
                  <a:tcPr/>
                </a:tc>
                <a:tc hMerge="1">
                  <a:txBody>
                    <a:bodyPr/>
                    <a:lstStyle/>
                    <a:p>
                      <a:pPr marL="171450" indent="-171450">
                        <a:buFont typeface="Arial" pitchFamily="34" charset="0"/>
                        <a:buChar char="•"/>
                      </a:pPr>
                      <a:endParaRPr lang="en-US" sz="800" dirty="0"/>
                    </a:p>
                  </a:txBody>
                  <a:tcPr/>
                </a:tc>
                <a:tc hMerge="1">
                  <a:txBody>
                    <a:bodyPr/>
                    <a:lstStyle/>
                    <a:p>
                      <a:pPr marL="171450" indent="-171450">
                        <a:buFont typeface="Arial" pitchFamily="34" charset="0"/>
                        <a:buChar char="•"/>
                      </a:pPr>
                      <a:endParaRPr lang="en-US" sz="800" dirty="0"/>
                    </a:p>
                  </a:txBody>
                  <a:tcPr/>
                </a:tc>
                <a:tc hMerge="1">
                  <a:txBody>
                    <a:bodyPr/>
                    <a:lstStyle/>
                    <a:p>
                      <a:pPr marL="171450" indent="-171450">
                        <a:buFont typeface="Arial" pitchFamily="34" charset="0"/>
                        <a:buChar char="•"/>
                      </a:pPr>
                      <a:endParaRPr lang="en-US"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dk1"/>
                        </a:solidFill>
                        <a:latin typeface="+mn-lt"/>
                        <a:ea typeface="+mn-ea"/>
                        <a:cs typeface="+mn-cs"/>
                      </a:endParaRPr>
                    </a:p>
                  </a:txBody>
                  <a:tcPr marT="45719" marB="45719"/>
                </a:tc>
                <a:extLst>
                  <a:ext uri="{0D108BD9-81ED-4DB2-BD59-A6C34878D82A}">
                    <a16:rowId xmlns:a16="http://schemas.microsoft.com/office/drawing/2014/main" val="10006"/>
                  </a:ext>
                </a:extLst>
              </a:tr>
              <a:tr h="581112">
                <a:tc>
                  <a:txBody>
                    <a:bodyPr/>
                    <a:lstStyle/>
                    <a:p>
                      <a:r>
                        <a:rPr lang="en-US" sz="1100" dirty="0"/>
                        <a:t>Representatives</a:t>
                      </a:r>
                      <a:r>
                        <a:rPr lang="en-US" sz="1100" baseline="0" dirty="0"/>
                        <a:t> of various alumni organizations</a:t>
                      </a:r>
                      <a:endParaRPr lang="en-US" sz="1100" dirty="0"/>
                    </a:p>
                  </a:txBody>
                  <a:tcPr marT="45719" marB="45719"/>
                </a:tc>
                <a:tc>
                  <a:txBody>
                    <a:bodyPr/>
                    <a:lstStyle/>
                    <a:p>
                      <a:r>
                        <a:rPr lang="en-US" sz="1100" dirty="0"/>
                        <a:t>Volunteer</a:t>
                      </a:r>
                      <a:r>
                        <a:rPr lang="en-US" sz="1100" baseline="0" dirty="0"/>
                        <a:t> </a:t>
                      </a:r>
                      <a:r>
                        <a:rPr lang="en-US" sz="1100" dirty="0"/>
                        <a:t>Summit</a:t>
                      </a:r>
                    </a:p>
                  </a:txBody>
                  <a:tcPr marT="45719" marB="45719"/>
                </a:tc>
                <a:tc>
                  <a:txBody>
                    <a:bodyPr/>
                    <a:lstStyle/>
                    <a:p>
                      <a:pPr marL="171450" indent="-171450">
                        <a:buFont typeface="Arial" pitchFamily="34" charset="0"/>
                        <a:buChar char="•"/>
                      </a:pPr>
                      <a:r>
                        <a:rPr lang="en-US" sz="1100" dirty="0"/>
                        <a:t>Flow down of communications</a:t>
                      </a:r>
                    </a:p>
                  </a:txBody>
                  <a:tcPr marT="45719" marB="45719"/>
                </a:tc>
                <a:tc>
                  <a:txBody>
                    <a:bodyPr/>
                    <a:lstStyle/>
                    <a:p>
                      <a:pPr marL="171450" indent="-171450">
                        <a:buFont typeface="Arial" pitchFamily="34" charset="0"/>
                        <a:buChar char="•"/>
                      </a:pPr>
                      <a:r>
                        <a:rPr lang="en-US" sz="1100" dirty="0"/>
                        <a:t>Face to Face</a:t>
                      </a:r>
                    </a:p>
                  </a:txBody>
                  <a:tcPr marT="45719" marB="45719"/>
                </a:tc>
                <a:tc>
                  <a:txBody>
                    <a:bodyPr/>
                    <a:lstStyle/>
                    <a:p>
                      <a:pPr marL="171450" indent="-171450">
                        <a:buFont typeface="Arial" pitchFamily="34" charset="0"/>
                        <a:buChar char="•"/>
                      </a:pPr>
                      <a:r>
                        <a:rPr lang="en-US" sz="1100" dirty="0"/>
                        <a:t>Annual</a:t>
                      </a:r>
                    </a:p>
                  </a:txBody>
                  <a:tcPr marT="45719" marB="45719"/>
                </a:tc>
                <a:tc>
                  <a:txBody>
                    <a:bodyPr/>
                    <a:lstStyle/>
                    <a:p>
                      <a:pPr marL="171450" indent="-171450">
                        <a:buFont typeface="Arial" pitchFamily="34" charset="0"/>
                        <a:buChar char="•"/>
                      </a:pPr>
                      <a:r>
                        <a:rPr lang="en-US" sz="1100" dirty="0"/>
                        <a:t>Feedback</a:t>
                      </a:r>
                    </a:p>
                  </a:txBody>
                  <a:tcPr marT="45719" marB="45719"/>
                </a:tc>
                <a:tc>
                  <a:txBody>
                    <a:bodyPr/>
                    <a:lstStyle/>
                    <a:p>
                      <a:pPr marL="0" indent="0">
                        <a:buFont typeface="Arial" pitchFamily="34" charset="0"/>
                        <a:buNone/>
                      </a:pPr>
                      <a:r>
                        <a:rPr lang="en-US" sz="1100" dirty="0"/>
                        <a:t>UA/Owen</a:t>
                      </a:r>
                      <a:r>
                        <a:rPr lang="en-US" sz="1100" baseline="0" dirty="0"/>
                        <a:t> Sullivan/BOT</a:t>
                      </a:r>
                      <a:endParaRPr lang="en-US" sz="1100" dirty="0"/>
                    </a:p>
                  </a:txBody>
                  <a:tcPr marT="45719" marB="45719"/>
                </a:tc>
                <a:extLst>
                  <a:ext uri="{0D108BD9-81ED-4DB2-BD59-A6C34878D82A}">
                    <a16:rowId xmlns:a16="http://schemas.microsoft.com/office/drawing/2014/main" val="10007"/>
                  </a:ext>
                </a:extLst>
              </a:tr>
              <a:tr h="3806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Other Audiences</a:t>
                      </a:r>
                    </a:p>
                    <a:p>
                      <a:endParaRPr lang="en-US" sz="800" dirty="0"/>
                    </a:p>
                  </a:txBody>
                  <a:tcPr marT="45719" marB="45719"/>
                </a:tc>
                <a:tc>
                  <a:txBody>
                    <a:bodyPr/>
                    <a:lstStyle/>
                    <a:p>
                      <a:endParaRPr lang="en-US" sz="800" dirty="0"/>
                    </a:p>
                  </a:txBody>
                  <a:tcPr marT="45719" marB="45719"/>
                </a:tc>
                <a:tc>
                  <a:txBody>
                    <a:bodyPr/>
                    <a:lstStyle/>
                    <a:p>
                      <a:pPr marL="171450" indent="-171450">
                        <a:buFont typeface="Arial" pitchFamily="34" charset="0"/>
                        <a:buChar char="•"/>
                      </a:pPr>
                      <a:endParaRPr lang="en-US" sz="800" baseline="0" dirty="0"/>
                    </a:p>
                  </a:txBody>
                  <a:tcPr marT="45719" marB="45719"/>
                </a:tc>
                <a:tc>
                  <a:txBody>
                    <a:bodyPr/>
                    <a:lstStyle/>
                    <a:p>
                      <a:pPr marL="171450" indent="-171450">
                        <a:buFont typeface="Arial" pitchFamily="34" charset="0"/>
                        <a:buChar char="•"/>
                      </a:pPr>
                      <a:endParaRPr lang="en-US" sz="800" dirty="0"/>
                    </a:p>
                  </a:txBody>
                  <a:tcPr marT="45719" marB="45719"/>
                </a:tc>
                <a:tc>
                  <a:txBody>
                    <a:bodyPr/>
                    <a:lstStyle/>
                    <a:p>
                      <a:pPr marL="171450" indent="-171450">
                        <a:buFont typeface="Arial" pitchFamily="34" charset="0"/>
                        <a:buChar char="•"/>
                      </a:pPr>
                      <a:endParaRPr lang="en-US" sz="800" dirty="0"/>
                    </a:p>
                  </a:txBody>
                  <a:tcPr marT="45719" marB="45719"/>
                </a:tc>
                <a:tc>
                  <a:txBody>
                    <a:bodyPr/>
                    <a:lstStyle/>
                    <a:p>
                      <a:pPr marL="171450" indent="-171450">
                        <a:buFont typeface="Arial" pitchFamily="34" charset="0"/>
                        <a:buChar char="•"/>
                      </a:pPr>
                      <a:endParaRPr lang="en-US" sz="800" dirty="0"/>
                    </a:p>
                  </a:txBody>
                  <a:tcPr marT="45719" marB="45719"/>
                </a:tc>
                <a:tc>
                  <a:txBody>
                    <a:bodyPr/>
                    <a:lstStyle/>
                    <a:p>
                      <a:pPr marL="0" indent="0">
                        <a:buFont typeface="Arial" pitchFamily="34" charset="0"/>
                        <a:buNone/>
                      </a:pPr>
                      <a:endParaRPr lang="en-US" sz="800" dirty="0"/>
                    </a:p>
                  </a:txBody>
                  <a:tcPr marT="45719" marB="45719"/>
                </a:tc>
                <a:extLst>
                  <a:ext uri="{0D108BD9-81ED-4DB2-BD59-A6C34878D82A}">
                    <a16:rowId xmlns:a16="http://schemas.microsoft.com/office/drawing/2014/main" val="10008"/>
                  </a:ext>
                </a:extLst>
              </a:tr>
              <a:tr h="399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MU Mentors</a:t>
                      </a:r>
                    </a:p>
                  </a:txBody>
                  <a:tcPr marT="45719" marB="45719"/>
                </a:tc>
                <a:tc>
                  <a:txBody>
                    <a:bodyPr/>
                    <a:lstStyle/>
                    <a:p>
                      <a:r>
                        <a:rPr lang="en-US" sz="1100" dirty="0"/>
                        <a:t>Meeting/Events</a:t>
                      </a:r>
                    </a:p>
                  </a:txBody>
                  <a:tcPr marT="45719" marB="45719"/>
                </a:tc>
                <a:tc>
                  <a:txBody>
                    <a:bodyPr/>
                    <a:lstStyle/>
                    <a:p>
                      <a:pPr marL="171450" indent="-171450">
                        <a:buFont typeface="Arial" pitchFamily="34" charset="0"/>
                        <a:buChar char="•"/>
                      </a:pPr>
                      <a:r>
                        <a:rPr lang="en-US" sz="1100" dirty="0"/>
                        <a:t>Networking</a:t>
                      </a:r>
                      <a:endParaRPr lang="en-US" sz="1100" baseline="0" dirty="0"/>
                    </a:p>
                  </a:txBody>
                  <a:tcPr marT="45719" marB="45719"/>
                </a:tc>
                <a:tc>
                  <a:txBody>
                    <a:bodyPr/>
                    <a:lstStyle/>
                    <a:p>
                      <a:pPr marL="171450" indent="-171450">
                        <a:buFont typeface="Arial" pitchFamily="34" charset="0"/>
                        <a:buChar char="•"/>
                      </a:pPr>
                      <a:r>
                        <a:rPr lang="en-US" sz="1100" dirty="0"/>
                        <a:t>In person/virtual</a:t>
                      </a:r>
                    </a:p>
                  </a:txBody>
                  <a:tcPr marT="45719" marB="45719"/>
                </a:tc>
                <a:tc>
                  <a:txBody>
                    <a:bodyPr/>
                    <a:lstStyle/>
                    <a:p>
                      <a:pPr marL="171450" indent="-171450">
                        <a:buFont typeface="Arial" pitchFamily="34" charset="0"/>
                        <a:buChar char="•"/>
                      </a:pPr>
                      <a:r>
                        <a:rPr lang="en-US" sz="1100" dirty="0"/>
                        <a:t>Once</a:t>
                      </a:r>
                      <a:r>
                        <a:rPr lang="en-US" sz="1100" baseline="0" dirty="0"/>
                        <a:t> per year</a:t>
                      </a:r>
                      <a:endParaRPr lang="en-US" sz="1100" dirty="0"/>
                    </a:p>
                  </a:txBody>
                  <a:tcPr marT="45719" marB="45719"/>
                </a:tc>
                <a:tc>
                  <a:txBody>
                    <a:bodyPr/>
                    <a:lstStyle/>
                    <a:p>
                      <a:pPr marL="171450" indent="-171450">
                        <a:buFont typeface="Arial" pitchFamily="34" charset="0"/>
                        <a:buChar char="•"/>
                      </a:pPr>
                      <a:r>
                        <a:rPr lang="en-US" sz="1100" dirty="0"/>
                        <a:t>Feedback</a:t>
                      </a:r>
                    </a:p>
                  </a:txBody>
                  <a:tcPr marT="45719" marB="45719"/>
                </a:tc>
                <a:tc>
                  <a:txBody>
                    <a:bodyPr/>
                    <a:lstStyle/>
                    <a:p>
                      <a:pPr marL="0" indent="0">
                        <a:buFont typeface="Arial" pitchFamily="34" charset="0"/>
                        <a:buNone/>
                      </a:pPr>
                      <a:r>
                        <a:rPr lang="en-US" sz="1100" dirty="0"/>
                        <a:t>UA</a:t>
                      </a:r>
                    </a:p>
                  </a:txBody>
                  <a:tcPr marT="45719" marB="45719"/>
                </a:tc>
                <a:extLst>
                  <a:ext uri="{0D108BD9-81ED-4DB2-BD59-A6C34878D82A}">
                    <a16:rowId xmlns:a16="http://schemas.microsoft.com/office/drawing/2014/main" val="10009"/>
                  </a:ext>
                </a:extLst>
              </a:tr>
              <a:tr h="246634">
                <a:tc>
                  <a:txBody>
                    <a:bodyPr/>
                    <a:lstStyle/>
                    <a:p>
                      <a:r>
                        <a:rPr lang="en-US" sz="1100" dirty="0"/>
                        <a:t>National Alumni Board</a:t>
                      </a:r>
                    </a:p>
                  </a:txBody>
                  <a:tcPr marT="45719" marB="45719"/>
                </a:tc>
                <a:tc>
                  <a:txBody>
                    <a:bodyPr/>
                    <a:lstStyle/>
                    <a:p>
                      <a:r>
                        <a:rPr lang="en-US" sz="1100" dirty="0"/>
                        <a:t>Meeting</a:t>
                      </a:r>
                    </a:p>
                  </a:txBody>
                  <a:tcPr marT="45719" marB="45719"/>
                </a:tc>
                <a:tc>
                  <a:txBody>
                    <a:bodyPr/>
                    <a:lstStyle/>
                    <a:p>
                      <a:pPr marL="171450" indent="-171450">
                        <a:buFont typeface="Arial" pitchFamily="34" charset="0"/>
                        <a:buChar char="•"/>
                      </a:pPr>
                      <a:r>
                        <a:rPr lang="en-US" sz="1100" dirty="0"/>
                        <a:t>Participation</a:t>
                      </a:r>
                    </a:p>
                  </a:txBody>
                  <a:tcPr marT="45719" marB="45719"/>
                </a:tc>
                <a:tc>
                  <a:txBody>
                    <a:bodyPr/>
                    <a:lstStyle/>
                    <a:p>
                      <a:pPr marL="171450" indent="-171450">
                        <a:buFont typeface="Arial" pitchFamily="34" charset="0"/>
                        <a:buChar char="•"/>
                      </a:pPr>
                      <a:r>
                        <a:rPr lang="en-US" sz="1100" dirty="0"/>
                        <a:t>In person</a:t>
                      </a:r>
                    </a:p>
                  </a:txBody>
                  <a:tcPr marT="45719" marB="45719"/>
                </a:tc>
                <a:tc>
                  <a:txBody>
                    <a:bodyPr/>
                    <a:lstStyle/>
                    <a:p>
                      <a:pPr marL="171450" indent="-171450">
                        <a:buFont typeface="Arial" pitchFamily="34" charset="0"/>
                        <a:buChar char="•"/>
                      </a:pPr>
                      <a:r>
                        <a:rPr lang="en-US" sz="1100" dirty="0"/>
                        <a:t>3X a year</a:t>
                      </a:r>
                    </a:p>
                  </a:txBody>
                  <a:tcPr marT="45719" marB="45719"/>
                </a:tc>
                <a:tc>
                  <a:txBody>
                    <a:bodyPr/>
                    <a:lstStyle/>
                    <a:p>
                      <a:pPr marL="171450" indent="-171450">
                        <a:buFont typeface="Arial" pitchFamily="34" charset="0"/>
                        <a:buChar char="•"/>
                      </a:pPr>
                      <a:endParaRPr lang="en-US" sz="1100" dirty="0"/>
                    </a:p>
                  </a:txBody>
                  <a:tcPr marT="45719" marB="45719"/>
                </a:tc>
                <a:tc>
                  <a:txBody>
                    <a:bodyPr/>
                    <a:lstStyle/>
                    <a:p>
                      <a:pPr marL="0" indent="0">
                        <a:buFont typeface="Arial" pitchFamily="34" charset="0"/>
                        <a:buNone/>
                      </a:pPr>
                      <a:r>
                        <a:rPr lang="en-US" sz="1100" dirty="0"/>
                        <a:t>UA</a:t>
                      </a:r>
                    </a:p>
                  </a:txBody>
                  <a:tcPr marT="45719" marB="45719"/>
                </a:tc>
                <a:extLst>
                  <a:ext uri="{0D108BD9-81ED-4DB2-BD59-A6C34878D82A}">
                    <a16:rowId xmlns:a16="http://schemas.microsoft.com/office/drawing/2014/main" val="10013"/>
                  </a:ext>
                </a:extLst>
              </a:tr>
              <a:tr h="481355">
                <a:tc>
                  <a:txBody>
                    <a:bodyPr/>
                    <a:lstStyle/>
                    <a:p>
                      <a:r>
                        <a:rPr lang="en-US" sz="1100" dirty="0"/>
                        <a:t>President’s Advisory</a:t>
                      </a:r>
                      <a:r>
                        <a:rPr lang="en-US" sz="1100" baseline="0" dirty="0"/>
                        <a:t> Council/Campaign Executive Committee</a:t>
                      </a:r>
                      <a:endParaRPr lang="en-US" sz="1100" dirty="0"/>
                    </a:p>
                  </a:txBody>
                  <a:tcPr marT="45719" marB="45719"/>
                </a:tc>
                <a:tc>
                  <a:txBody>
                    <a:bodyPr/>
                    <a:lstStyle/>
                    <a:p>
                      <a:r>
                        <a:rPr lang="en-US" sz="1100" dirty="0"/>
                        <a:t>Meetings</a:t>
                      </a:r>
                    </a:p>
                  </a:txBody>
                  <a:tcPr marT="45719" marB="45719"/>
                </a:tc>
                <a:tc>
                  <a:txBody>
                    <a:bodyPr/>
                    <a:lstStyle/>
                    <a:p>
                      <a:pPr marL="171450" indent="-171450">
                        <a:buFont typeface="Arial" pitchFamily="34" charset="0"/>
                        <a:buChar char="•"/>
                      </a:pPr>
                      <a:r>
                        <a:rPr lang="en-US" sz="1100" dirty="0"/>
                        <a:t>Participation</a:t>
                      </a:r>
                    </a:p>
                  </a:txBody>
                  <a:tcPr marT="45719" marB="45719"/>
                </a:tc>
                <a:tc>
                  <a:txBody>
                    <a:bodyPr/>
                    <a:lstStyle/>
                    <a:p>
                      <a:pPr marL="171450" indent="-171450">
                        <a:buFont typeface="Arial" pitchFamily="34" charset="0"/>
                        <a:buChar char="•"/>
                      </a:pPr>
                      <a:r>
                        <a:rPr lang="en-US" sz="1100" dirty="0"/>
                        <a:t>In person</a:t>
                      </a:r>
                    </a:p>
                  </a:txBody>
                  <a:tcPr marT="45719" marB="45719"/>
                </a:tc>
                <a:tc>
                  <a:txBody>
                    <a:bodyPr/>
                    <a:lstStyle/>
                    <a:p>
                      <a:pPr marL="171450" indent="-171450">
                        <a:buFont typeface="Arial" pitchFamily="34" charset="0"/>
                        <a:buChar char="•"/>
                      </a:pPr>
                      <a:r>
                        <a:rPr lang="en-US" sz="1100" dirty="0"/>
                        <a:t>Each</a:t>
                      </a:r>
                      <a:r>
                        <a:rPr lang="en-US" sz="1100" baseline="0" dirty="0"/>
                        <a:t> semester</a:t>
                      </a:r>
                      <a:endParaRPr lang="en-US" sz="1100" dirty="0"/>
                    </a:p>
                  </a:txBody>
                  <a:tcPr marT="45719" marB="45719"/>
                </a:tc>
                <a:tc>
                  <a:txBody>
                    <a:bodyPr/>
                    <a:lstStyle/>
                    <a:p>
                      <a:pPr marL="171450" indent="-171450">
                        <a:buFont typeface="Arial" pitchFamily="34" charset="0"/>
                        <a:buChar char="•"/>
                      </a:pPr>
                      <a:r>
                        <a:rPr lang="en-US" sz="1100" dirty="0"/>
                        <a:t>Comments</a:t>
                      </a:r>
                    </a:p>
                  </a:txBody>
                  <a:tcPr marT="45719" marB="45719"/>
                </a:tc>
                <a:tc>
                  <a:txBody>
                    <a:bodyPr/>
                    <a:lstStyle/>
                    <a:p>
                      <a:pPr marL="0" indent="0">
                        <a:buFont typeface="Arial" pitchFamily="34" charset="0"/>
                        <a:buNone/>
                      </a:pPr>
                      <a:r>
                        <a:rPr lang="en-US" sz="1100" dirty="0"/>
                        <a:t>UA</a:t>
                      </a:r>
                    </a:p>
                  </a:txBody>
                  <a:tcPr marT="45719" marB="45719"/>
                </a:tc>
                <a:extLst>
                  <a:ext uri="{0D108BD9-81ED-4DB2-BD59-A6C34878D82A}">
                    <a16:rowId xmlns:a16="http://schemas.microsoft.com/office/drawing/2014/main" val="10012"/>
                  </a:ext>
                </a:extLst>
              </a:tr>
              <a:tr h="366821">
                <a:tc>
                  <a:txBody>
                    <a:bodyPr/>
                    <a:lstStyle/>
                    <a:p>
                      <a:r>
                        <a:rPr lang="en-US" sz="1100" dirty="0"/>
                        <a:t>Young</a:t>
                      </a:r>
                      <a:r>
                        <a:rPr lang="en-US" sz="1100" baseline="0" dirty="0"/>
                        <a:t> Alumni Leadership Council</a:t>
                      </a:r>
                      <a:endParaRPr lang="en-US" sz="1100" dirty="0"/>
                    </a:p>
                  </a:txBody>
                  <a:tcPr marT="45719" marB="45719"/>
                </a:tc>
                <a:tc>
                  <a:txBody>
                    <a:bodyPr/>
                    <a:lstStyle/>
                    <a:p>
                      <a:r>
                        <a:rPr lang="en-US" sz="1100" dirty="0"/>
                        <a:t>Meeting</a:t>
                      </a:r>
                    </a:p>
                  </a:txBody>
                  <a:tcPr marT="45719" marB="45719"/>
                </a:tc>
                <a:tc>
                  <a:txBody>
                    <a:bodyPr/>
                    <a:lstStyle/>
                    <a:p>
                      <a:pPr marL="171450" indent="-171450">
                        <a:buFont typeface="Arial" pitchFamily="34" charset="0"/>
                        <a:buChar char="•"/>
                      </a:pPr>
                      <a:r>
                        <a:rPr lang="en-US" sz="1100" dirty="0"/>
                        <a:t>Participation</a:t>
                      </a:r>
                    </a:p>
                  </a:txBody>
                  <a:tcPr marT="45719" marB="45719"/>
                </a:tc>
                <a:tc>
                  <a:txBody>
                    <a:bodyPr/>
                    <a:lstStyle/>
                    <a:p>
                      <a:pPr marL="171450" indent="-171450">
                        <a:buFont typeface="Arial" pitchFamily="34" charset="0"/>
                        <a:buChar char="•"/>
                      </a:pPr>
                      <a:r>
                        <a:rPr lang="en-US" sz="1100" dirty="0"/>
                        <a:t>In person</a:t>
                      </a:r>
                    </a:p>
                  </a:txBody>
                  <a:tcPr marT="45719" marB="45719"/>
                </a:tc>
                <a:tc>
                  <a:txBody>
                    <a:bodyPr/>
                    <a:lstStyle/>
                    <a:p>
                      <a:pPr marL="171450" indent="-171450">
                        <a:buFont typeface="Arial" pitchFamily="34" charset="0"/>
                        <a:buChar char="•"/>
                      </a:pPr>
                      <a:r>
                        <a:rPr lang="en-US" sz="1100" dirty="0"/>
                        <a:t>As</a:t>
                      </a:r>
                      <a:r>
                        <a:rPr lang="en-US" sz="1100" baseline="0" dirty="0"/>
                        <a:t> scheduled</a:t>
                      </a:r>
                      <a:endParaRPr lang="en-US" sz="1100" dirty="0"/>
                    </a:p>
                  </a:txBody>
                  <a:tcPr marT="45719" marB="45719"/>
                </a:tc>
                <a:tc>
                  <a:txBody>
                    <a:bodyPr/>
                    <a:lstStyle/>
                    <a:p>
                      <a:pPr marL="171450" indent="-171450">
                        <a:buFont typeface="Arial" pitchFamily="34" charset="0"/>
                        <a:buChar char="•"/>
                      </a:pPr>
                      <a:r>
                        <a:rPr lang="en-US" sz="1100" dirty="0"/>
                        <a:t>Comments</a:t>
                      </a:r>
                    </a:p>
                  </a:txBody>
                  <a:tcPr marT="45719" marB="45719"/>
                </a:tc>
                <a:tc>
                  <a:txBody>
                    <a:bodyPr/>
                    <a:lstStyle/>
                    <a:p>
                      <a:pPr marL="0" indent="0">
                        <a:buFont typeface="Arial" pitchFamily="34" charset="0"/>
                        <a:buNone/>
                      </a:pPr>
                      <a:r>
                        <a:rPr lang="en-US" sz="1100" dirty="0"/>
                        <a:t>UA</a:t>
                      </a:r>
                    </a:p>
                  </a:txBody>
                  <a:tcPr marT="45719" marB="45719"/>
                </a:tc>
                <a:extLst>
                  <a:ext uri="{0D108BD9-81ED-4DB2-BD59-A6C34878D82A}">
                    <a16:rowId xmlns:a16="http://schemas.microsoft.com/office/drawing/2014/main" val="10014"/>
                  </a:ext>
                </a:extLst>
              </a:tr>
              <a:tr h="633602">
                <a:tc>
                  <a:txBody>
                    <a:bodyPr/>
                    <a:lstStyle/>
                    <a:p>
                      <a:r>
                        <a:rPr lang="en-US" sz="1100" baseline="0" dirty="0"/>
                        <a:t>Reunion, Awards, and events and leadership giving events (Presidents Society), virtual retreats</a:t>
                      </a:r>
                      <a:endParaRPr lang="en-US" sz="1100" dirty="0"/>
                    </a:p>
                  </a:txBody>
                  <a:tcPr marT="45719" marB="45719"/>
                </a:tc>
                <a:tc>
                  <a:txBody>
                    <a:bodyPr/>
                    <a:lstStyle/>
                    <a:p>
                      <a:r>
                        <a:rPr lang="en-US" sz="1100" dirty="0"/>
                        <a:t>Meeting</a:t>
                      </a:r>
                    </a:p>
                  </a:txBody>
                  <a:tcPr marT="45719" marB="45719"/>
                </a:tc>
                <a:tc>
                  <a:txBody>
                    <a:bodyPr/>
                    <a:lstStyle/>
                    <a:p>
                      <a:pPr marL="171450" indent="-171450">
                        <a:buFont typeface="Arial" pitchFamily="34" charset="0"/>
                        <a:buChar char="•"/>
                      </a:pPr>
                      <a:r>
                        <a:rPr lang="en-US" sz="1100" dirty="0"/>
                        <a:t>Participation</a:t>
                      </a:r>
                    </a:p>
                  </a:txBody>
                  <a:tcPr marT="45719" marB="45719"/>
                </a:tc>
                <a:tc>
                  <a:txBody>
                    <a:bodyPr/>
                    <a:lstStyle/>
                    <a:p>
                      <a:pPr marL="171450" indent="-171450">
                        <a:buFont typeface="Arial" pitchFamily="34" charset="0"/>
                        <a:buChar char="•"/>
                      </a:pPr>
                      <a:r>
                        <a:rPr lang="en-US" sz="1100" dirty="0"/>
                        <a:t>In person</a:t>
                      </a:r>
                    </a:p>
                  </a:txBody>
                  <a:tcPr marT="45719" marB="45719"/>
                </a:tc>
                <a:tc>
                  <a:txBody>
                    <a:bodyPr/>
                    <a:lstStyle/>
                    <a:p>
                      <a:pPr marL="171450" indent="-171450">
                        <a:buFont typeface="Arial" pitchFamily="34" charset="0"/>
                        <a:buChar char="•"/>
                      </a:pPr>
                      <a:r>
                        <a:rPr lang="en-US" sz="1100" dirty="0"/>
                        <a:t>As scheduled</a:t>
                      </a:r>
                    </a:p>
                  </a:txBody>
                  <a:tcPr marT="45719" marB="45719"/>
                </a:tc>
                <a:tc>
                  <a:txBody>
                    <a:bodyPr/>
                    <a:lstStyle/>
                    <a:p>
                      <a:pPr marL="171450" indent="-171450">
                        <a:buFont typeface="Arial" pitchFamily="34" charset="0"/>
                        <a:buChar char="•"/>
                      </a:pPr>
                      <a:r>
                        <a:rPr lang="en-US" sz="1100" dirty="0"/>
                        <a:t>Comments</a:t>
                      </a:r>
                    </a:p>
                  </a:txBody>
                  <a:tcPr marT="45719" marB="45719"/>
                </a:tc>
                <a:tc>
                  <a:txBody>
                    <a:bodyPr/>
                    <a:lstStyle/>
                    <a:p>
                      <a:pPr marL="0" indent="0">
                        <a:buFont typeface="Arial" pitchFamily="34" charset="0"/>
                        <a:buNone/>
                      </a:pPr>
                      <a:r>
                        <a:rPr lang="en-US" sz="1100" dirty="0"/>
                        <a:t>UA</a:t>
                      </a:r>
                    </a:p>
                  </a:txBody>
                  <a:tcPr marT="45719" marB="45719"/>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876074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E86F456-5261-4248-AEFD-EC78EC127CC9}"/>
              </a:ext>
            </a:extLst>
          </p:cNvPr>
          <p:cNvSpPr/>
          <p:nvPr/>
        </p:nvSpPr>
        <p:spPr>
          <a:xfrm>
            <a:off x="-65029" y="313263"/>
            <a:ext cx="8222862" cy="892552"/>
          </a:xfrm>
          <a:prstGeom prst="rect">
            <a:avLst/>
          </a:prstGeom>
        </p:spPr>
        <p:txBody>
          <a:bodyPr wrap="square">
            <a:spAutoFit/>
          </a:bodyPr>
          <a:lstStyle/>
          <a:p>
            <a:pPr algn="ctr"/>
            <a:r>
              <a:rPr lang="en-US" sz="5200" b="1" spc="-133" dirty="0">
                <a:solidFill>
                  <a:schemeClr val="accent1"/>
                </a:solidFill>
                <a:latin typeface="Garamond" panose="02020404030301010803" pitchFamily="18" charset="0"/>
              </a:rPr>
              <a:t>Progress</a:t>
            </a:r>
          </a:p>
        </p:txBody>
      </p:sp>
      <p:pic>
        <p:nvPicPr>
          <p:cNvPr id="4" name="Picture 3" descr="apex 2.png">
            <a:extLst>
              <a:ext uri="{FF2B5EF4-FFF2-40B4-BE49-F238E27FC236}">
                <a16:creationId xmlns:a16="http://schemas.microsoft.com/office/drawing/2014/main" id="{5AD2928D-FEE3-4FE2-9177-6A8A301D0D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531" y="-154281"/>
            <a:ext cx="8388096" cy="678688"/>
          </a:xfrm>
          <a:prstGeom prst="rect">
            <a:avLst/>
          </a:prstGeom>
        </p:spPr>
      </p:pic>
      <p:sp>
        <p:nvSpPr>
          <p:cNvPr id="6" name="Rectangle 5">
            <a:extLst>
              <a:ext uri="{FF2B5EF4-FFF2-40B4-BE49-F238E27FC236}">
                <a16:creationId xmlns:a16="http://schemas.microsoft.com/office/drawing/2014/main" id="{ADB4304B-32B6-4683-85B6-86B7D7A85C16}"/>
              </a:ext>
            </a:extLst>
          </p:cNvPr>
          <p:cNvSpPr/>
          <p:nvPr/>
        </p:nvSpPr>
        <p:spPr>
          <a:xfrm>
            <a:off x="477984" y="1045622"/>
            <a:ext cx="6716653" cy="6260175"/>
          </a:xfrm>
          <a:prstGeom prst="rect">
            <a:avLst/>
          </a:prstGeom>
        </p:spPr>
        <p:txBody>
          <a:bodyPr wrap="square">
            <a:spAutoFit/>
          </a:bodyPr>
          <a:lstStyle/>
          <a:p>
            <a:pPr marL="457189" lvl="0" indent="-457189" defTabSz="609585" eaLnBrk="0" fontAlgn="base" hangingPunct="0">
              <a:spcBef>
                <a:spcPct val="20000"/>
              </a:spcBef>
              <a:spcAft>
                <a:spcPct val="0"/>
              </a:spcAft>
              <a:buClr>
                <a:srgbClr val="4F81BD"/>
              </a:buClr>
              <a:buFont typeface="Wingdings" charset="2"/>
              <a:buChar char="§"/>
            </a:pPr>
            <a:r>
              <a:rPr lang="en-US" sz="2400" dirty="0">
                <a:cs typeface="Arial" panose="020B0604020202020204" pitchFamily="34" charset="0"/>
              </a:rPr>
              <a:t>Pedro </a:t>
            </a:r>
            <a:r>
              <a:rPr lang="en-US" sz="2400" dirty="0" err="1">
                <a:cs typeface="Arial" panose="020B0604020202020204" pitchFamily="34" charset="0"/>
              </a:rPr>
              <a:t>Arrupe</a:t>
            </a:r>
            <a:r>
              <a:rPr lang="en-US" sz="2400" dirty="0">
                <a:cs typeface="Arial" panose="020B0604020202020204" pitchFamily="34" charset="0"/>
              </a:rPr>
              <a:t> Recipient – Rachel </a:t>
            </a:r>
            <a:r>
              <a:rPr lang="en-US" sz="2400" dirty="0" err="1">
                <a:cs typeface="Arial" panose="020B0604020202020204" pitchFamily="34" charset="0"/>
              </a:rPr>
              <a:t>Belifuss</a:t>
            </a:r>
            <a:endParaRPr lang="en-US" sz="2400" dirty="0">
              <a:cs typeface="Arial" panose="020B0604020202020204" pitchFamily="34" charset="0"/>
            </a:endParaRPr>
          </a:p>
          <a:p>
            <a:pPr marL="914389" lvl="1" indent="-457189" defTabSz="609585" eaLnBrk="0" fontAlgn="base" hangingPunct="0">
              <a:spcBef>
                <a:spcPct val="20000"/>
              </a:spcBef>
              <a:spcAft>
                <a:spcPct val="0"/>
              </a:spcAft>
              <a:buClr>
                <a:srgbClr val="4F81BD"/>
              </a:buClr>
              <a:buFont typeface="Wingdings" charset="2"/>
              <a:buChar char="§"/>
            </a:pPr>
            <a:r>
              <a:rPr lang="en-US" sz="2400" dirty="0">
                <a:cs typeface="Arial" panose="020B0604020202020204" pitchFamily="34" charset="0"/>
              </a:rPr>
              <a:t>Feature in COHS May Magazine</a:t>
            </a:r>
          </a:p>
          <a:p>
            <a:pPr marL="914389" lvl="1" indent="-457189" defTabSz="609585" eaLnBrk="0" fontAlgn="base" hangingPunct="0">
              <a:spcBef>
                <a:spcPct val="20000"/>
              </a:spcBef>
              <a:spcAft>
                <a:spcPct val="0"/>
              </a:spcAft>
              <a:buClr>
                <a:srgbClr val="4F81BD"/>
              </a:buClr>
              <a:buFont typeface="Wingdings" charset="2"/>
              <a:buChar char="§"/>
            </a:pPr>
            <a:r>
              <a:rPr lang="en-US" sz="2400" dirty="0">
                <a:cs typeface="Arial" panose="020B0604020202020204" pitchFamily="34" charset="0"/>
              </a:rPr>
              <a:t>Spotlight in COHS social media, Alumni Association social media</a:t>
            </a:r>
          </a:p>
          <a:p>
            <a:pPr marL="914389" lvl="1" indent="-457189" defTabSz="609585" eaLnBrk="0" fontAlgn="base" hangingPunct="0">
              <a:spcBef>
                <a:spcPct val="20000"/>
              </a:spcBef>
              <a:spcAft>
                <a:spcPct val="0"/>
              </a:spcAft>
              <a:buClr>
                <a:srgbClr val="4F81BD"/>
              </a:buClr>
              <a:buFont typeface="Wingdings" charset="2"/>
              <a:buChar char="§"/>
            </a:pPr>
            <a:r>
              <a:rPr lang="en-US" sz="2400" dirty="0">
                <a:cs typeface="Arial" panose="020B0604020202020204" pitchFamily="34" charset="0"/>
              </a:rPr>
              <a:t>Alumni newsletter/website, etc.</a:t>
            </a:r>
          </a:p>
          <a:p>
            <a:pPr marL="914389" lvl="1" indent="-457189" defTabSz="609585" eaLnBrk="0" fontAlgn="base" hangingPunct="0">
              <a:spcBef>
                <a:spcPct val="20000"/>
              </a:spcBef>
              <a:spcAft>
                <a:spcPct val="0"/>
              </a:spcAft>
              <a:buClr>
                <a:srgbClr val="4F81BD"/>
              </a:buClr>
              <a:buFont typeface="Wingdings" charset="2"/>
              <a:buChar char="§"/>
            </a:pPr>
            <a:r>
              <a:rPr lang="en-US" sz="2400" dirty="0">
                <a:cs typeface="Arial" panose="020B0604020202020204" pitchFamily="34" charset="0"/>
              </a:rPr>
              <a:t>Volunteer Appreciation Dinner print program/AV </a:t>
            </a:r>
          </a:p>
          <a:p>
            <a:pPr marL="457189" lvl="0" indent="-457189" defTabSz="609585" eaLnBrk="0" fontAlgn="base" hangingPunct="0">
              <a:spcBef>
                <a:spcPct val="20000"/>
              </a:spcBef>
              <a:spcAft>
                <a:spcPct val="0"/>
              </a:spcAft>
              <a:buClr>
                <a:srgbClr val="4F81BD"/>
              </a:buClr>
              <a:buFont typeface="Wingdings" charset="2"/>
              <a:buChar char="§"/>
            </a:pPr>
            <a:r>
              <a:rPr lang="en-US" sz="2400" dirty="0">
                <a:cs typeface="Arial" panose="020B0604020202020204" pitchFamily="34" charset="0"/>
              </a:rPr>
              <a:t>Backpack Program – power of collective giving </a:t>
            </a:r>
          </a:p>
          <a:p>
            <a:pPr marL="914389" lvl="1" indent="-457189" defTabSz="609585" eaLnBrk="0" fontAlgn="base" hangingPunct="0">
              <a:spcBef>
                <a:spcPct val="20000"/>
              </a:spcBef>
              <a:spcAft>
                <a:spcPct val="0"/>
              </a:spcAft>
              <a:buClr>
                <a:srgbClr val="4F81BD"/>
              </a:buClr>
              <a:buFont typeface="Wingdings" charset="2"/>
              <a:buChar char="§"/>
            </a:pPr>
            <a:r>
              <a:rPr lang="en-US" sz="2400" dirty="0">
                <a:cs typeface="Arial" panose="020B0604020202020204" pitchFamily="34" charset="0"/>
              </a:rPr>
              <a:t>NB leading by example - listed as donors on website</a:t>
            </a:r>
          </a:p>
          <a:p>
            <a:pPr marL="914389" lvl="1" indent="-457189" defTabSz="609585" eaLnBrk="0" fontAlgn="base" hangingPunct="0">
              <a:spcBef>
                <a:spcPct val="20000"/>
              </a:spcBef>
              <a:spcAft>
                <a:spcPct val="0"/>
              </a:spcAft>
              <a:buClr>
                <a:srgbClr val="4F81BD"/>
              </a:buClr>
              <a:buFont typeface="Wingdings" charset="2"/>
              <a:buChar char="§"/>
            </a:pPr>
            <a:r>
              <a:rPr lang="en-US" sz="2400" dirty="0">
                <a:cs typeface="Arial" panose="020B0604020202020204" pitchFamily="34" charset="0"/>
              </a:rPr>
              <a:t>NB to be featured on Giving site, etc. to inspire others in MUAA</a:t>
            </a:r>
          </a:p>
          <a:p>
            <a:pPr marL="457189" indent="-457189" defTabSz="609585" eaLnBrk="0" fontAlgn="base" hangingPunct="0">
              <a:spcBef>
                <a:spcPct val="20000"/>
              </a:spcBef>
              <a:spcAft>
                <a:spcPct val="0"/>
              </a:spcAft>
              <a:buClr>
                <a:srgbClr val="4F81BD"/>
              </a:buClr>
              <a:buFont typeface="Wingdings" charset="2"/>
              <a:buChar char="§"/>
            </a:pPr>
            <a:r>
              <a:rPr lang="en-US" sz="2400" dirty="0">
                <a:cs typeface="Arial" panose="020B0604020202020204" pitchFamily="34" charset="0"/>
              </a:rPr>
              <a:t>Welcome new graduates into the Alumni Association </a:t>
            </a:r>
          </a:p>
          <a:p>
            <a:pPr defTabSz="609585" eaLnBrk="0" fontAlgn="base" hangingPunct="0">
              <a:spcBef>
                <a:spcPct val="20000"/>
              </a:spcBef>
              <a:spcAft>
                <a:spcPct val="0"/>
              </a:spcAft>
              <a:buClr>
                <a:srgbClr val="4F81BD"/>
              </a:buClr>
            </a:pPr>
            <a:endParaRPr lang="en-US" sz="2200" b="1" dirty="0">
              <a:latin typeface="Arial" panose="020B0604020202020204" pitchFamily="34" charset="0"/>
              <a:cs typeface="Arial" panose="020B0604020202020204" pitchFamily="34" charset="0"/>
            </a:endParaRPr>
          </a:p>
        </p:txBody>
      </p:sp>
      <p:pic>
        <p:nvPicPr>
          <p:cNvPr id="5" name="Picture 4" descr="A picture containing person, man, photo, holding&#10;&#10;Description automatically generated">
            <a:extLst>
              <a:ext uri="{FF2B5EF4-FFF2-40B4-BE49-F238E27FC236}">
                <a16:creationId xmlns:a16="http://schemas.microsoft.com/office/drawing/2014/main" id="{C0BFC023-9F7E-44EF-85E8-183BCF5015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1938" y="0"/>
            <a:ext cx="4960062" cy="2926080"/>
          </a:xfrm>
          <a:prstGeom prst="rect">
            <a:avLst/>
          </a:prstGeom>
        </p:spPr>
      </p:pic>
      <p:pic>
        <p:nvPicPr>
          <p:cNvPr id="8" name="Picture 7" descr="A screenshot of a cell phone&#10;&#10;Description automatically generated">
            <a:extLst>
              <a:ext uri="{FF2B5EF4-FFF2-40B4-BE49-F238E27FC236}">
                <a16:creationId xmlns:a16="http://schemas.microsoft.com/office/drawing/2014/main" id="{286CE1A6-38A7-45D5-884A-4E24878EED9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57833" y="3080361"/>
            <a:ext cx="3556183" cy="3733992"/>
          </a:xfrm>
          <a:prstGeom prst="rect">
            <a:avLst/>
          </a:prstGeom>
        </p:spPr>
      </p:pic>
    </p:spTree>
    <p:extLst>
      <p:ext uri="{BB962C8B-B14F-4D97-AF65-F5344CB8AC3E}">
        <p14:creationId xmlns:p14="http://schemas.microsoft.com/office/powerpoint/2010/main" val="700254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C06D95A950F194CB5DCD50CB4CA45A0" ma:contentTypeVersion="10" ma:contentTypeDescription="Create a new document." ma:contentTypeScope="" ma:versionID="11259b15c03d1b1bca5e73a19d9181a2">
  <xsd:schema xmlns:xsd="http://www.w3.org/2001/XMLSchema" xmlns:xs="http://www.w3.org/2001/XMLSchema" xmlns:p="http://schemas.microsoft.com/office/2006/metadata/properties" xmlns:ns3="4153ac77-88b0-4851-a220-6b6ce778ed4a" targetNamespace="http://schemas.microsoft.com/office/2006/metadata/properties" ma:root="true" ma:fieldsID="86204e52e7b3bcd0edb900f44695eb65" ns3:_="">
    <xsd:import namespace="4153ac77-88b0-4851-a220-6b6ce778ed4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53ac77-88b0-4851-a220-6b6ce778ed4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D12ABC-72CF-4D30-891A-E7F3F55923A4}">
  <ds:schemaRefs>
    <ds:schemaRef ds:uri="http://schemas.microsoft.com/sharepoint/v3/contenttype/forms"/>
  </ds:schemaRefs>
</ds:datastoreItem>
</file>

<file path=customXml/itemProps2.xml><?xml version="1.0" encoding="utf-8"?>
<ds:datastoreItem xmlns:ds="http://schemas.openxmlformats.org/officeDocument/2006/customXml" ds:itemID="{5476DA7F-D1EA-4E1E-AD06-887B77CCD808}">
  <ds:schemaRefs>
    <ds:schemaRef ds:uri="http://purl.org/dc/elements/1.1/"/>
    <ds:schemaRef ds:uri="http://schemas.openxmlformats.org/package/2006/metadata/core-properties"/>
    <ds:schemaRef ds:uri="4153ac77-88b0-4851-a220-6b6ce778ed4a"/>
    <ds:schemaRef ds:uri="http://purl.org/dc/dcmitype/"/>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62817EF-C676-43E0-8470-B16C46E293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53ac77-88b0-4851-a220-6b6ce778ed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604</TotalTime>
  <Words>1145</Words>
  <Application>Microsoft Office PowerPoint</Application>
  <PresentationFormat>Widescreen</PresentationFormat>
  <Paragraphs>250</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Garamond</vt:lpstr>
      <vt:lpstr>Wingdings</vt:lpstr>
      <vt:lpstr>Office Theme</vt:lpstr>
      <vt:lpstr>February 2020</vt:lpstr>
      <vt:lpstr>Communication…it’s OUR job</vt:lpstr>
      <vt:lpstr>Objectives </vt:lpstr>
      <vt:lpstr>PowerPoint Presentation</vt:lpstr>
      <vt:lpstr>A continuous, iterative process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Alumni Communication</dc:title>
  <dc:creator>Burkhart, Sarah</dc:creator>
  <cp:lastModifiedBy>Shurn, Rachelle</cp:lastModifiedBy>
  <cp:revision>12</cp:revision>
  <dcterms:created xsi:type="dcterms:W3CDTF">2020-02-19T19:13:36Z</dcterms:created>
  <dcterms:modified xsi:type="dcterms:W3CDTF">2020-02-24T17:45:27Z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0x010100AC06D95A950F194CB5DCD50CB4CA45A0</vt:lpwstr>
  </property>
</Properties>
</file>